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Nunito"/>
      <p:regular r:id="rId55"/>
      <p:bold r:id="rId56"/>
      <p:italic r:id="rId57"/>
      <p:boldItalic r:id="rId58"/>
    </p:embeddedFont>
    <p:embeddedFont>
      <p:font typeface="Maven Pro"/>
      <p:regular r:id="rId59"/>
      <p:bold r:id="rId60"/>
    </p:embeddedFont>
    <p:embeddedFont>
      <p:font typeface="Quattrocento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attrocentoSans-bold.fntdata"/><Relationship Id="rId61" Type="http://schemas.openxmlformats.org/officeDocument/2006/relationships/font" Target="fonts/QuattrocentoSans-regular.fntdata"/><Relationship Id="rId20" Type="http://schemas.openxmlformats.org/officeDocument/2006/relationships/slide" Target="slides/slide15.xml"/><Relationship Id="rId64" Type="http://schemas.openxmlformats.org/officeDocument/2006/relationships/font" Target="fonts/QuattrocentoSans-boldItalic.fntdata"/><Relationship Id="rId63" Type="http://schemas.openxmlformats.org/officeDocument/2006/relationships/font" Target="fonts/Quattrocento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ven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Nunito-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Nunito-italic.fntdata"/><Relationship Id="rId12" Type="http://schemas.openxmlformats.org/officeDocument/2006/relationships/slide" Target="slides/slide7.xml"/><Relationship Id="rId56" Type="http://schemas.openxmlformats.org/officeDocument/2006/relationships/font" Target="fonts/Nunito-bold.fntdata"/><Relationship Id="rId15" Type="http://schemas.openxmlformats.org/officeDocument/2006/relationships/slide" Target="slides/slide10.xml"/><Relationship Id="rId59" Type="http://schemas.openxmlformats.org/officeDocument/2006/relationships/font" Target="fonts/MavenPro-regular.fntdata"/><Relationship Id="rId14" Type="http://schemas.openxmlformats.org/officeDocument/2006/relationships/slide" Target="slides/slide9.xml"/><Relationship Id="rId58"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gcfglobal.org/es/estadistica-basica/poligono-de-frecuencias/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aborn.pydata.org/generated/seaborn.heatmap.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docs/answer/9142677?hl=es-419" TargetMode="External"/><Relationship Id="rId3" Type="http://schemas.openxmlformats.org/officeDocument/2006/relationships/hyperlink" Target="https://help.highbond.com/helpdocs/highbond/es/Content/visualizations/interpretations/charts/stacked_area_chart.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docs/answer/9142677?hl=es-419" TargetMode="External"/><Relationship Id="rId3" Type="http://schemas.openxmlformats.org/officeDocument/2006/relationships/hyperlink" Target="https://help.highbond.com/helpdocs/highbond/es/Content/visualizations/interpretations/charts/stacked_area_chart.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de.com/blog/violin-plot-exampl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tplotlib/mplfinance" TargetMode="External"/><Relationship Id="rId3" Type="http://schemas.openxmlformats.org/officeDocument/2006/relationships/hyperlink" Target="https://es.wikipedia.org/wiki/Gr%C3%A1fico_de_vela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tplotlib/mplfinance" TargetMode="External"/><Relationship Id="rId3" Type="http://schemas.openxmlformats.org/officeDocument/2006/relationships/hyperlink" Target="https://es.wikipedia.org/wiki/Gr%C3%A1fico_de_vela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Diagrama_de_Pareto" TargetMode="External"/><Relationship Id="rId3" Type="http://schemas.openxmlformats.org/officeDocument/2006/relationships/hyperlink" Target="https://medium.com/swlh/pareto-chart-with-python-5200459ee65c" TargetMode="External"/><Relationship Id="rId4" Type="http://schemas.openxmlformats.org/officeDocument/2006/relationships/hyperlink" Target="https://pypi.org/project/paretochart/" TargetMode="External"/><Relationship Id="rId5" Type="http://schemas.openxmlformats.org/officeDocument/2006/relationships/hyperlink" Target="https://tylermarrs.com/posts/pareto-plot-with-matplotlib/"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realDonaldTrump/status/117898925430901145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gcfglobal.org/es/estadistica-basica/tipos-de-muestreo/1/" TargetMode="External"/><Relationship Id="rId3" Type="http://schemas.openxmlformats.org/officeDocument/2006/relationships/hyperlink" Target="https://edu.gcfglobal.org/es/estadistica-basica/que-es-el-muestreo/1/" TargetMode="External"/><Relationship Id="rId4" Type="http://schemas.openxmlformats.org/officeDocument/2006/relationships/hyperlink" Target="https://relopezbriega.github.io/blog/2015/06/27/probabilidad-y-estadistica-con-python/#Histogramas-y-Distribucione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z.wtf/post/185134001896/a-bad-chart-that-could-be-fixed-by-removing-the"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z.wtf/post/185156798890/what-i-learn-from-this-chart-37-billion"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z.wtf/post/185156798890/what-i-learn-from-this-chart-37-billion"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Edward_Tufte" TargetMode="External"/><Relationship Id="rId3" Type="http://schemas.openxmlformats.org/officeDocument/2006/relationships/hyperlink" Target="https://es.wikipedia.org/wiki/El_m%C3%A1gico_n%C3%BAmero_siete,_m%C3%A1s_o_menos_dos" TargetMode="External"/><Relationship Id="rId4" Type="http://schemas.openxmlformats.org/officeDocument/2006/relationships/hyperlink" Target="https://es.wikipedia.org/wiki/Memoria_de_trabaj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a8d46d29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a8d46d29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Los histogramas se usan en datos continuos, mientras que los diagramas de barras se usan en datos categóricos.  </a:t>
            </a:r>
            <a:endParaRPr sz="1300"/>
          </a:p>
          <a:p>
            <a:pPr indent="0" lvl="0" marL="0" rtl="0" algn="l">
              <a:spcBef>
                <a:spcPts val="0"/>
              </a:spcBef>
              <a:spcAft>
                <a:spcPts val="0"/>
              </a:spcAft>
              <a:buNone/>
            </a:pPr>
            <a:r>
              <a:t/>
            </a:r>
            <a:endParaRPr sz="1300"/>
          </a:p>
          <a:p>
            <a:pPr indent="-311626" lvl="0" marL="457200" rtl="0" algn="l">
              <a:lnSpc>
                <a:spcPct val="150000"/>
              </a:lnSpc>
              <a:spcBef>
                <a:spcPts val="0"/>
              </a:spcBef>
              <a:spcAft>
                <a:spcPts val="0"/>
              </a:spcAft>
              <a:buClr>
                <a:srgbClr val="424242"/>
              </a:buClr>
              <a:buSzPts val="1308"/>
              <a:buFont typeface="Nunito"/>
              <a:buChar char="●"/>
            </a:pPr>
            <a:r>
              <a:rPr lang="es" sz="1307">
                <a:solidFill>
                  <a:srgbClr val="424242"/>
                </a:solidFill>
                <a:latin typeface="Nunito"/>
                <a:ea typeface="Nunito"/>
                <a:cs typeface="Nunito"/>
                <a:sym typeface="Nunito"/>
              </a:rPr>
              <a:t>No hay espacios entre las barras.</a:t>
            </a:r>
            <a:endParaRPr sz="1307">
              <a:solidFill>
                <a:srgbClr val="424242"/>
              </a:solidFill>
              <a:latin typeface="Nunito"/>
              <a:ea typeface="Nunito"/>
              <a:cs typeface="Nunito"/>
              <a:sym typeface="Nunito"/>
            </a:endParaRPr>
          </a:p>
          <a:p>
            <a:pPr indent="-311626" lvl="0" marL="457200" rtl="0" algn="l">
              <a:lnSpc>
                <a:spcPct val="150000"/>
              </a:lnSpc>
              <a:spcBef>
                <a:spcPts val="0"/>
              </a:spcBef>
              <a:spcAft>
                <a:spcPts val="0"/>
              </a:spcAft>
              <a:buClr>
                <a:srgbClr val="424242"/>
              </a:buClr>
              <a:buSzPts val="1308"/>
              <a:buFont typeface="Nunito"/>
              <a:buChar char="●"/>
            </a:pPr>
            <a:r>
              <a:rPr lang="es" sz="1307">
                <a:solidFill>
                  <a:srgbClr val="424242"/>
                </a:solidFill>
                <a:latin typeface="Nunito"/>
                <a:ea typeface="Nunito"/>
                <a:cs typeface="Nunito"/>
                <a:sym typeface="Nunito"/>
              </a:rPr>
              <a:t>El eje x siempre es numérico.</a:t>
            </a:r>
            <a:endParaRPr sz="1307">
              <a:solidFill>
                <a:srgbClr val="424242"/>
              </a:solidFill>
              <a:latin typeface="Nunito"/>
              <a:ea typeface="Nunito"/>
              <a:cs typeface="Nunito"/>
              <a:sym typeface="Nunito"/>
            </a:endParaRPr>
          </a:p>
          <a:p>
            <a:pPr indent="-311626" lvl="0" marL="457200" rtl="0" algn="l">
              <a:lnSpc>
                <a:spcPct val="150000"/>
              </a:lnSpc>
              <a:spcBef>
                <a:spcPts val="0"/>
              </a:spcBef>
              <a:spcAft>
                <a:spcPts val="0"/>
              </a:spcAft>
              <a:buClr>
                <a:srgbClr val="424242"/>
              </a:buClr>
              <a:buSzPts val="1308"/>
              <a:buFont typeface="Nunito"/>
              <a:buChar char="●"/>
            </a:pPr>
            <a:r>
              <a:rPr lang="es" sz="1307">
                <a:solidFill>
                  <a:srgbClr val="424242"/>
                </a:solidFill>
                <a:latin typeface="Nunito"/>
                <a:ea typeface="Nunito"/>
                <a:cs typeface="Nunito"/>
                <a:sym typeface="Nunito"/>
              </a:rPr>
              <a:t>El eje y representa la frecuencia de la muestra en el rango, cantidad de veces que la variable toma determinados valores.</a:t>
            </a:r>
            <a:endParaRPr sz="1307">
              <a:solidFill>
                <a:srgbClr val="424242"/>
              </a:solidFill>
              <a:latin typeface="Nunito"/>
              <a:ea typeface="Nunito"/>
              <a:cs typeface="Nunito"/>
              <a:sym typeface="Nunito"/>
            </a:endParaRPr>
          </a:p>
          <a:p>
            <a:pPr indent="0" lvl="0" marL="0" rtl="0" algn="l">
              <a:lnSpc>
                <a:spcPct val="150000"/>
              </a:lnSpc>
              <a:spcBef>
                <a:spcPts val="1200"/>
              </a:spcBef>
              <a:spcAft>
                <a:spcPts val="1200"/>
              </a:spcAft>
              <a:buNone/>
            </a:pPr>
            <a:r>
              <a:rPr lang="es" sz="1307">
                <a:solidFill>
                  <a:srgbClr val="424242"/>
                </a:solidFill>
                <a:latin typeface="Nunito"/>
                <a:ea typeface="Nunito"/>
                <a:cs typeface="Nunito"/>
                <a:sym typeface="Nunito"/>
              </a:rPr>
              <a:t>Gráfico relacionado: KDE</a:t>
            </a:r>
            <a:endParaRPr sz="1307">
              <a:solidFill>
                <a:srgbClr val="424242"/>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a8d46d29f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a8d46d29f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Este gráfico se llama “polígono de frecuencias” y muestra la frecuencia de una variable agrupada por el tiempo. </a:t>
            </a:r>
            <a:endParaRPr/>
          </a:p>
          <a:p>
            <a:pPr indent="-298450" lvl="1" marL="914400" rtl="0" algn="l">
              <a:spcBef>
                <a:spcPts val="0"/>
              </a:spcBef>
              <a:spcAft>
                <a:spcPts val="0"/>
              </a:spcAft>
              <a:buSzPts val="1100"/>
              <a:buChar char="-"/>
            </a:pPr>
            <a:r>
              <a:rPr lang="es" u="sng">
                <a:solidFill>
                  <a:schemeClr val="hlink"/>
                </a:solidFill>
                <a:hlinkClick r:id="rId2"/>
              </a:rPr>
              <a:t>https://edu.gcfglobal.org/es/estadistica-basica/poligono-de-frecuencias/1/</a:t>
            </a:r>
            <a:r>
              <a:rPr lang="es"/>
              <a:t> </a:t>
            </a:r>
            <a:endParaRPr/>
          </a:p>
          <a:p>
            <a:pPr indent="-298450" lvl="0" marL="457200" rtl="0" algn="l">
              <a:spcBef>
                <a:spcPts val="0"/>
              </a:spcBef>
              <a:spcAft>
                <a:spcPts val="0"/>
              </a:spcAft>
              <a:buSzPts val="1100"/>
              <a:buChar char="-"/>
            </a:pPr>
            <a:r>
              <a:rPr lang="es"/>
              <a:t>El eje X representa el tiempo, y el eje Y representa o una agregación de variables o un valor continuo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a8d46d29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a8d46d29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sz="1200"/>
              <a:t>Los puntos representan observaciones individuales (una fila determinada en un dataset)</a:t>
            </a:r>
            <a:endParaRPr sz="1200"/>
          </a:p>
          <a:p>
            <a:pPr indent="-304800" lvl="0" marL="457200" rtl="0" algn="l">
              <a:spcBef>
                <a:spcPts val="0"/>
              </a:spcBef>
              <a:spcAft>
                <a:spcPts val="0"/>
              </a:spcAft>
              <a:buSzPts val="1200"/>
              <a:buChar char="-"/>
            </a:pPr>
            <a:r>
              <a:rPr lang="es" sz="1200"/>
              <a:t>Relacionado al tema de “correlación”</a:t>
            </a:r>
            <a:endParaRPr sz="1200"/>
          </a:p>
          <a:p>
            <a:pPr indent="-304800" lvl="0" marL="457200" rtl="0" algn="l">
              <a:spcBef>
                <a:spcPts val="0"/>
              </a:spcBef>
              <a:spcAft>
                <a:spcPts val="0"/>
              </a:spcAft>
              <a:buSzPts val="1200"/>
              <a:buChar char="-"/>
            </a:pPr>
            <a:r>
              <a:rPr lang="es" sz="1200"/>
              <a:t>muestra la dependencia que existen entre distintas variables númericas continuas</a:t>
            </a:r>
            <a:endParaRPr sz="1200"/>
          </a:p>
          <a:p>
            <a:pPr indent="-304800" lvl="0" marL="457200" rtl="0" algn="l">
              <a:spcBef>
                <a:spcPts val="0"/>
              </a:spcBef>
              <a:spcAft>
                <a:spcPts val="0"/>
              </a:spcAft>
              <a:buSzPts val="1200"/>
              <a:buChar char="-"/>
            </a:pPr>
            <a:r>
              <a:rPr lang="es" sz="1200"/>
              <a:t>se pueden mostrar distintos colores según una clase, es muy evidente en el ejemplo que setosa es diferente a las otras</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a8d46d29f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a8d46d29f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sz="1200" u="sng">
                <a:solidFill>
                  <a:schemeClr val="hlink"/>
                </a:solidFill>
                <a:hlinkClick r:id="rId2"/>
              </a:rPr>
              <a:t>https://seaborn.pydata.org/generated/seaborn.heatmap.html</a:t>
            </a:r>
            <a:endParaRPr sz="1200"/>
          </a:p>
          <a:p>
            <a:pPr indent="-304800" lvl="0" marL="457200" rtl="0" algn="l">
              <a:spcBef>
                <a:spcPts val="0"/>
              </a:spcBef>
              <a:spcAft>
                <a:spcPts val="0"/>
              </a:spcAft>
              <a:buSzPts val="1200"/>
              <a:buChar char="-"/>
            </a:pPr>
            <a:r>
              <a:rPr lang="es" sz="1200"/>
              <a:t>No necesariamente debe ser X e Y del mismo tipo</a:t>
            </a:r>
            <a:endParaRPr sz="1200"/>
          </a:p>
          <a:p>
            <a:pPr indent="-304800" lvl="0" marL="457200" rtl="0" algn="l">
              <a:spcBef>
                <a:spcPts val="0"/>
              </a:spcBef>
              <a:spcAft>
                <a:spcPts val="0"/>
              </a:spcAft>
              <a:buSzPts val="1200"/>
              <a:buChar char="-"/>
            </a:pPr>
            <a:r>
              <a:rPr lang="es" sz="1200"/>
              <a:t>Si es necesario que haya solo una entrada para un determinado (x,y). </a:t>
            </a:r>
            <a:endParaRPr sz="1200"/>
          </a:p>
          <a:p>
            <a:pPr indent="-304800" lvl="0" marL="457200" rtl="0" algn="l">
              <a:spcBef>
                <a:spcPts val="0"/>
              </a:spcBef>
              <a:spcAft>
                <a:spcPts val="0"/>
              </a:spcAft>
              <a:buSzPts val="1200"/>
              <a:buChar char="-"/>
            </a:pPr>
            <a:r>
              <a:rPr lang="es" sz="1200"/>
              <a:t>normalmente derivan de datasets bien formados (una fila una observación) de datos agregados. Es decir una fila puede representar “varias observaciones” agregadas o no.</a:t>
            </a:r>
            <a:endParaRPr sz="1200"/>
          </a:p>
          <a:p>
            <a:pPr indent="-304800" lvl="1" marL="914400" rtl="0" algn="l">
              <a:spcBef>
                <a:spcPts val="0"/>
              </a:spcBef>
              <a:spcAft>
                <a:spcPts val="0"/>
              </a:spcAft>
              <a:buSzPts val="1200"/>
              <a:buChar char="-"/>
            </a:pPr>
            <a:r>
              <a:rPr lang="es" sz="1200"/>
              <a:t>Mostrar el ejemplo de las notas, formas de almacenar los datos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a8d46d29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a8d46d29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https://support.google.com/docs/answer/9142677?hl=es-419</a:t>
            </a:r>
            <a:endParaRPr/>
          </a:p>
          <a:p>
            <a:pPr indent="0" lvl="0" marL="0" rtl="0" algn="l">
              <a:spcBef>
                <a:spcPts val="0"/>
              </a:spcBef>
              <a:spcAft>
                <a:spcPts val="0"/>
              </a:spcAft>
              <a:buNone/>
            </a:pPr>
            <a:r>
              <a:rPr lang="es" u="sng">
                <a:solidFill>
                  <a:schemeClr val="hlink"/>
                </a:solidFill>
                <a:hlinkClick r:id="rId3"/>
              </a:rPr>
              <a:t>https://help.highbond.com/helpdocs/highbond/es/Content/visualizations/interpretations/charts/stacked_area_chart.html</a:t>
            </a:r>
            <a:r>
              <a:rPr lang="es"/>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En este caso un punto x,y representa el 100% de la escolaridad. Pero no siempre es así.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a8d46d29f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a8d46d29f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https://support.google.com/docs/answer/9142677?hl=es-419</a:t>
            </a:r>
            <a:endParaRPr/>
          </a:p>
          <a:p>
            <a:pPr indent="0" lvl="0" marL="0" rtl="0" algn="l">
              <a:spcBef>
                <a:spcPts val="0"/>
              </a:spcBef>
              <a:spcAft>
                <a:spcPts val="0"/>
              </a:spcAft>
              <a:buNone/>
            </a:pPr>
            <a:r>
              <a:rPr lang="es" u="sng">
                <a:solidFill>
                  <a:schemeClr val="hlink"/>
                </a:solidFill>
                <a:hlinkClick r:id="rId3"/>
              </a:rPr>
              <a:t>https://help.highbond.com/helpdocs/highbond/es/Content/visualizations/interpretations/charts/stacked_area_chart.html</a:t>
            </a:r>
            <a:r>
              <a:rPr lang="es"/>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En este caso, ingresos es el 100% y te indica de una manera visual </a:t>
            </a:r>
            <a:r>
              <a:rPr lang="es"/>
              <a:t>cuántos</a:t>
            </a:r>
            <a:r>
              <a:rPr lang="es"/>
              <a:t> fueron los gastos.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a8d46d29f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a8d46d29f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No se promueve su utilización, ya que hay porciones que pueden quedar muy chicas</a:t>
            </a:r>
            <a:endParaRPr/>
          </a:p>
          <a:p>
            <a:pPr indent="-298450" lvl="0" marL="457200" rtl="0" algn="l">
              <a:spcBef>
                <a:spcPts val="0"/>
              </a:spcBef>
              <a:spcAft>
                <a:spcPts val="0"/>
              </a:spcAft>
              <a:buSzPts val="1100"/>
              <a:buChar char="-"/>
            </a:pPr>
            <a:r>
              <a:rPr lang="es"/>
              <a:t>Hay que tener en cuenta que son “proporciones”, es similar a un gráfico de barra pero la diferencia que el de barra es de frecuencias.</a:t>
            </a:r>
            <a:endParaRPr/>
          </a:p>
          <a:p>
            <a:pPr indent="-298450" lvl="0" marL="457200" rtl="0" algn="l">
              <a:spcBef>
                <a:spcPts val="0"/>
              </a:spcBef>
              <a:spcAft>
                <a:spcPts val="0"/>
              </a:spcAft>
              <a:buSzPts val="1100"/>
              <a:buChar char="-"/>
            </a:pPr>
            <a:r>
              <a:rPr lang="es"/>
              <a:t>Si hay muchas categorías es muy </a:t>
            </a:r>
            <a:r>
              <a:rPr lang="es"/>
              <a:t>difícil</a:t>
            </a:r>
            <a:r>
              <a:rPr lang="es"/>
              <a:t> de entender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a8d46d29f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a8d46d29f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s" sz="1300">
                <a:solidFill>
                  <a:srgbClr val="424242"/>
                </a:solidFill>
                <a:latin typeface="Nunito"/>
                <a:ea typeface="Nunito"/>
                <a:cs typeface="Nunito"/>
                <a:sym typeface="Nunito"/>
              </a:rPr>
              <a:t>Se usa para comparar la distribución de la variable numérica de acuerdo a una variable categórica mostrando varios boxplots uno al lado del otro.</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None/>
            </a:pPr>
            <a:r>
              <a:rPr lang="es" sz="1300">
                <a:solidFill>
                  <a:srgbClr val="424242"/>
                </a:solidFill>
                <a:latin typeface="Nunito"/>
                <a:ea typeface="Nunito"/>
                <a:cs typeface="Nunito"/>
                <a:sym typeface="Nunito"/>
              </a:rPr>
              <a:t>https://es.wikipedia.org/wiki/Diagrama_de_caja</a:t>
            </a:r>
            <a:endParaRPr sz="1300">
              <a:solidFill>
                <a:srgbClr val="424242"/>
              </a:solidFill>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a8d46d29f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a8d46d29f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s" sz="1300">
                <a:solidFill>
                  <a:srgbClr val="424242"/>
                </a:solidFill>
                <a:latin typeface="Nunito"/>
                <a:ea typeface="Nunito"/>
                <a:cs typeface="Nunito"/>
                <a:sym typeface="Nunito"/>
              </a:rPr>
              <a:t>Se usa para comparar la distribución de la variable numérica de acuerdo a una variable categórica mostrando varios boxplots uno al lado del otro.</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s" sz="1300">
                <a:solidFill>
                  <a:srgbClr val="424242"/>
                </a:solidFill>
                <a:latin typeface="Nunito"/>
                <a:ea typeface="Nunito"/>
                <a:cs typeface="Nunito"/>
                <a:sym typeface="Nunito"/>
              </a:rPr>
              <a:t>Podríamos no agrupar por una variable en particular</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None/>
            </a:pPr>
            <a:r>
              <a:rPr lang="es" sz="1300">
                <a:solidFill>
                  <a:srgbClr val="424242"/>
                </a:solidFill>
                <a:latin typeface="Nunito"/>
                <a:ea typeface="Nunito"/>
                <a:cs typeface="Nunito"/>
                <a:sym typeface="Nunito"/>
              </a:rPr>
              <a:t>https://es.wikipedia.org/wiki/Diagrama_de_caja</a:t>
            </a:r>
            <a:endParaRPr sz="1300">
              <a:solidFill>
                <a:srgbClr val="424242"/>
              </a:solidFill>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a8d46d29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a8d46d29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s" u="sng">
                <a:solidFill>
                  <a:srgbClr val="0563C1"/>
                </a:solidFill>
                <a:hlinkClick r:id="rId2">
                  <a:extLst>
                    <a:ext uri="{A12FA001-AC4F-418D-AE19-62706E023703}">
                      <ahyp:hlinkClr val="tx"/>
                    </a:ext>
                  </a:extLst>
                </a:hlinkClick>
              </a:rPr>
              <a:t>https://mode.com/blog/violin-plot-examples</a:t>
            </a:r>
            <a:r>
              <a:rPr lang="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punto blanco representa la mediana</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la línea gruesa, representa el Rango Intercuartil (la caja en el diagrama de boxplot)</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la línea fina representa los datos restantes, digamos el bigote del boxplot, sin incluir los outliers</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muestra la distribución de la variable. </a:t>
            </a:r>
            <a:endParaRPr sz="12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Se podría agrupar por ejemplo por sexo, y comparar la distribución entre M y F.</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s" sz="1200">
                <a:solidFill>
                  <a:schemeClr val="dk1"/>
                </a:solidFill>
                <a:latin typeface="Calibri"/>
                <a:ea typeface="Calibri"/>
                <a:cs typeface="Calibri"/>
                <a:sym typeface="Calibri"/>
              </a:rPr>
              <a:t>Es una combinación de diagramas de caja e histogramas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a8d46d29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a8d46d29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a8d46d29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a8d46d29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u="sng">
                <a:solidFill>
                  <a:schemeClr val="hlink"/>
                </a:solidFill>
                <a:hlinkClick r:id="rId2"/>
              </a:rPr>
              <a:t>https://github.com/matplotlib/mplfinance</a:t>
            </a:r>
            <a:endParaRPr/>
          </a:p>
          <a:p>
            <a:pPr indent="-298450" lvl="0" marL="457200" rtl="0" algn="l">
              <a:spcBef>
                <a:spcPts val="0"/>
              </a:spcBef>
              <a:spcAft>
                <a:spcPts val="0"/>
              </a:spcAft>
              <a:buSzPts val="1100"/>
              <a:buChar char="-"/>
            </a:pPr>
            <a:r>
              <a:rPr lang="es" u="sng">
                <a:solidFill>
                  <a:schemeClr val="hlink"/>
                </a:solidFill>
                <a:hlinkClick r:id="rId3"/>
              </a:rPr>
              <a:t>https://es.wikipedia.org/wiki/Gr%C3%A1fico_de_velas</a:t>
            </a:r>
            <a:endParaRPr/>
          </a:p>
          <a:p>
            <a:pPr indent="-298450" lvl="0" marL="457200" rtl="0" algn="l">
              <a:spcBef>
                <a:spcPts val="0"/>
              </a:spcBef>
              <a:spcAft>
                <a:spcPts val="0"/>
              </a:spcAft>
              <a:buSzPts val="1100"/>
              <a:buChar char="-"/>
            </a:pPr>
            <a:r>
              <a:rPr lang="es"/>
              <a:t>Hay muchas combinaciones de estudio, como pueden </a:t>
            </a:r>
            <a:endParaRPr/>
          </a:p>
          <a:p>
            <a:pPr indent="-298450" lvl="1" marL="914400" rtl="0" algn="l">
              <a:spcBef>
                <a:spcPts val="0"/>
              </a:spcBef>
              <a:spcAft>
                <a:spcPts val="0"/>
              </a:spcAft>
              <a:buSzPts val="1100"/>
              <a:buChar char="-"/>
            </a:pPr>
            <a:r>
              <a:rPr lang="es"/>
              <a:t>ser mucha variabilidad (rectángulos grandes) o </a:t>
            </a:r>
            <a:endParaRPr/>
          </a:p>
          <a:p>
            <a:pPr indent="-298450" lvl="1" marL="914400" rtl="0" algn="l">
              <a:spcBef>
                <a:spcPts val="0"/>
              </a:spcBef>
              <a:spcAft>
                <a:spcPts val="0"/>
              </a:spcAft>
              <a:buSzPts val="1100"/>
              <a:buChar char="-"/>
            </a:pPr>
            <a:r>
              <a:rPr lang="es"/>
              <a:t>poca variabilidad (rectángulos chicos). </a:t>
            </a:r>
            <a:endParaRPr/>
          </a:p>
          <a:p>
            <a:pPr indent="-298450" lvl="1" marL="914400" rtl="0" algn="l">
              <a:spcBef>
                <a:spcPts val="0"/>
              </a:spcBef>
              <a:spcAft>
                <a:spcPts val="0"/>
              </a:spcAft>
              <a:buSzPts val="1100"/>
              <a:buChar char="-"/>
            </a:pPr>
            <a:r>
              <a:rPr lang="es"/>
              <a:t>sin variabilidad (sin rectángulo)</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a97e154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a97e154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u="sng">
                <a:solidFill>
                  <a:schemeClr val="hlink"/>
                </a:solidFill>
                <a:hlinkClick r:id="rId2"/>
              </a:rPr>
              <a:t>https://github.com/matplotlib/mplfinance</a:t>
            </a:r>
            <a:endParaRPr/>
          </a:p>
          <a:p>
            <a:pPr indent="-298450" lvl="0" marL="457200" rtl="0" algn="l">
              <a:spcBef>
                <a:spcPts val="0"/>
              </a:spcBef>
              <a:spcAft>
                <a:spcPts val="0"/>
              </a:spcAft>
              <a:buSzPts val="1100"/>
              <a:buChar char="-"/>
            </a:pPr>
            <a:r>
              <a:rPr lang="es" u="sng">
                <a:solidFill>
                  <a:schemeClr val="hlink"/>
                </a:solidFill>
                <a:hlinkClick r:id="rId3"/>
              </a:rPr>
              <a:t>https://es.wikipedia.org/wiki/Gr%C3%A1fico_de_velas</a:t>
            </a:r>
            <a:endParaRPr/>
          </a:p>
          <a:p>
            <a:pPr indent="-298450" lvl="0" marL="457200" rtl="0" algn="l">
              <a:spcBef>
                <a:spcPts val="0"/>
              </a:spcBef>
              <a:spcAft>
                <a:spcPts val="0"/>
              </a:spcAft>
              <a:buSzPts val="1100"/>
              <a:buChar char="-"/>
            </a:pPr>
            <a:r>
              <a:rPr lang="es"/>
              <a:t>Hay muchas combinaciones de estudio, como pueden </a:t>
            </a:r>
            <a:endParaRPr/>
          </a:p>
          <a:p>
            <a:pPr indent="-298450" lvl="1" marL="914400" rtl="0" algn="l">
              <a:spcBef>
                <a:spcPts val="0"/>
              </a:spcBef>
              <a:spcAft>
                <a:spcPts val="0"/>
              </a:spcAft>
              <a:buSzPts val="1100"/>
              <a:buChar char="-"/>
            </a:pPr>
            <a:r>
              <a:rPr lang="es"/>
              <a:t>ser mucha variabilidad (rectángulos grandes) o </a:t>
            </a:r>
            <a:endParaRPr/>
          </a:p>
          <a:p>
            <a:pPr indent="-298450" lvl="1" marL="914400" rtl="0" algn="l">
              <a:spcBef>
                <a:spcPts val="0"/>
              </a:spcBef>
              <a:spcAft>
                <a:spcPts val="0"/>
              </a:spcAft>
              <a:buSzPts val="1100"/>
              <a:buChar char="-"/>
            </a:pPr>
            <a:r>
              <a:rPr lang="es"/>
              <a:t>poca variabilidad (rectángulos chicos). </a:t>
            </a:r>
            <a:endParaRPr/>
          </a:p>
          <a:p>
            <a:pPr indent="-298450" lvl="1" marL="914400" rtl="0" algn="l">
              <a:spcBef>
                <a:spcPts val="0"/>
              </a:spcBef>
              <a:spcAft>
                <a:spcPts val="0"/>
              </a:spcAft>
              <a:buSzPts val="1100"/>
              <a:buChar char="-"/>
            </a:pPr>
            <a:r>
              <a:rPr lang="es"/>
              <a:t>sin variabilidad (sin rectángulo)</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a8d46d29f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a8d46d29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https://es.wikipedia.org/wiki/Diagrama_de_Pareto</a:t>
            </a:r>
            <a:r>
              <a:rPr lang="e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3"/>
              </a:rPr>
              <a:t>https://medium.com/swlh/pareto-chart-with-python-5200459ee65c</a:t>
            </a:r>
            <a:endParaRPr/>
          </a:p>
          <a:p>
            <a:pPr indent="0" lvl="0" marL="0" rtl="0" algn="l">
              <a:spcBef>
                <a:spcPts val="0"/>
              </a:spcBef>
              <a:spcAft>
                <a:spcPts val="0"/>
              </a:spcAft>
              <a:buNone/>
            </a:pPr>
            <a:r>
              <a:rPr lang="es" u="sng">
                <a:solidFill>
                  <a:schemeClr val="hlink"/>
                </a:solidFill>
                <a:hlinkClick r:id="rId4"/>
              </a:rPr>
              <a:t>https://pypi.org/project/paretochart/</a:t>
            </a:r>
            <a:r>
              <a:rPr lang="es"/>
              <a:t> </a:t>
            </a:r>
            <a:endParaRPr/>
          </a:p>
          <a:p>
            <a:pPr indent="0" lvl="0" marL="0" rtl="0" algn="l">
              <a:spcBef>
                <a:spcPts val="0"/>
              </a:spcBef>
              <a:spcAft>
                <a:spcPts val="0"/>
              </a:spcAft>
              <a:buNone/>
            </a:pPr>
            <a:r>
              <a:rPr lang="es" u="sng">
                <a:solidFill>
                  <a:schemeClr val="hlink"/>
                </a:solidFill>
                <a:hlinkClick r:id="rId5"/>
              </a:rPr>
              <a:t>https://tylermarrs.com/posts/pareto-plot-with-matplotlib/</a:t>
            </a:r>
            <a:r>
              <a:rPr lang="es"/>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Esto significa que controlando el 20% de las causas, es más fácil controlar casi el 80% de los problemas</a:t>
            </a:r>
            <a:endParaRPr/>
          </a:p>
          <a:p>
            <a:pPr indent="-298450" lvl="0" marL="457200" rtl="0" algn="l">
              <a:spcBef>
                <a:spcPts val="0"/>
              </a:spcBef>
              <a:spcAft>
                <a:spcPts val="0"/>
              </a:spcAft>
              <a:buSzPts val="1100"/>
              <a:buChar char="-"/>
            </a:pPr>
            <a:r>
              <a:rPr lang="es"/>
              <a:t>Si se tiene un </a:t>
            </a:r>
            <a:r>
              <a:rPr lang="es"/>
              <a:t>almacén</a:t>
            </a:r>
            <a:r>
              <a:rPr lang="es"/>
              <a:t> de productos, si controlo el stock del 20% de productos con más flujo, aproximadamente estaría resolviendo el 80% del valor del almacén (debería respetar esa lógica)</a:t>
            </a:r>
            <a:endParaRPr/>
          </a:p>
          <a:p>
            <a:pPr indent="-298450" lvl="0" marL="457200" rtl="0" algn="l">
              <a:spcBef>
                <a:spcPts val="0"/>
              </a:spcBef>
              <a:spcAft>
                <a:spcPts val="0"/>
              </a:spcAft>
              <a:buSzPts val="1100"/>
              <a:buChar char="-"/>
            </a:pPr>
            <a:r>
              <a:rPr lang="es"/>
              <a:t>El 80% de los fallos de un software es generado por un 20% del código de dicho software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a97e154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a97e154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la mayoría de las librerías trabajan con data tabular en formato “data 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conceptos importantes:</a:t>
            </a:r>
            <a:endParaRPr/>
          </a:p>
          <a:p>
            <a:pPr indent="-298450" lvl="0" marL="457200" rtl="0" algn="l">
              <a:spcBef>
                <a:spcPts val="0"/>
              </a:spcBef>
              <a:spcAft>
                <a:spcPts val="0"/>
              </a:spcAft>
              <a:buSzPts val="1100"/>
              <a:buChar char="-"/>
            </a:pPr>
            <a:r>
              <a:rPr lang="es"/>
              <a:t>axis 0 =&gt; filas, axis 1=&gt; columnas</a:t>
            </a:r>
            <a:endParaRPr/>
          </a:p>
          <a:p>
            <a:pPr indent="-298450" lvl="0" marL="457200" rtl="0" algn="l">
              <a:spcBef>
                <a:spcPts val="0"/>
              </a:spcBef>
              <a:spcAft>
                <a:spcPts val="0"/>
              </a:spcAft>
              <a:buSzPts val="1100"/>
              <a:buChar char="-"/>
            </a:pPr>
            <a:r>
              <a:rPr lang="es"/>
              <a:t>indexes en filas y columnsa</a:t>
            </a:r>
            <a:endParaRPr/>
          </a:p>
          <a:p>
            <a:pPr indent="-298450" lvl="0" marL="457200" rtl="0" algn="l">
              <a:spcBef>
                <a:spcPts val="0"/>
              </a:spcBef>
              <a:spcAft>
                <a:spcPts val="0"/>
              </a:spcAft>
              <a:buSzPts val="1100"/>
              <a:buChar char="-"/>
            </a:pPr>
            <a:r>
              <a:rPr lang="es"/>
              <a:t>permiten operaciones de todo tipo, agrupaciones, contabilidad, acumulativas. </a:t>
            </a:r>
            <a:endParaRPr/>
          </a:p>
          <a:p>
            <a:pPr indent="-298450" lvl="0" marL="457200" rtl="0" algn="l">
              <a:spcBef>
                <a:spcPts val="0"/>
              </a:spcBef>
              <a:spcAft>
                <a:spcPts val="0"/>
              </a:spcAft>
              <a:buSzPts val="1100"/>
              <a:buChar char="-"/>
            </a:pPr>
            <a:r>
              <a:rPr lang="es"/>
              <a:t>permiten valores de tipo simples (no imágenes, ni otros binarios)</a:t>
            </a:r>
            <a:endParaRPr/>
          </a:p>
          <a:p>
            <a:pPr indent="-298450" lvl="0" marL="457200" rtl="0" algn="l">
              <a:spcBef>
                <a:spcPts val="0"/>
              </a:spcBef>
              <a:spcAft>
                <a:spcPts val="0"/>
              </a:spcAft>
              <a:buSzPts val="1100"/>
              <a:buChar char="-"/>
            </a:pPr>
            <a:r>
              <a:rPr lang="es"/>
              <a:t>permite leer </a:t>
            </a:r>
            <a:r>
              <a:rPr lang="es">
                <a:solidFill>
                  <a:schemeClr val="dk1"/>
                </a:solidFill>
              </a:rPr>
              <a:t>y guardar </a:t>
            </a:r>
            <a:r>
              <a:rPr lang="es"/>
              <a:t>de distintas fuentes </a:t>
            </a:r>
            <a:endParaRPr/>
          </a:p>
          <a:p>
            <a:pPr indent="-298450" lvl="0" marL="457200" rtl="0" algn="l">
              <a:spcBef>
                <a:spcPts val="0"/>
              </a:spcBef>
              <a:spcAft>
                <a:spcPts val="0"/>
              </a:spcAft>
              <a:buSzPts val="1100"/>
              <a:buChar char="-"/>
            </a:pPr>
            <a:r>
              <a:rPr lang="es"/>
              <a:t>permite realizar operaciones de limpieza de datos (imputación, eliminar,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sin importar el lenguaje los conceptos son los mismos</a:t>
            </a:r>
            <a:endParaRPr/>
          </a:p>
          <a:p>
            <a:pPr indent="-298450" lvl="0" marL="457200" rtl="0" algn="l">
              <a:spcBef>
                <a:spcPts val="0"/>
              </a:spcBef>
              <a:spcAft>
                <a:spcPts val="0"/>
              </a:spcAft>
              <a:buSzPts val="1100"/>
              <a:buChar char="-"/>
            </a:pPr>
            <a:r>
              <a:rPr lang="es"/>
              <a:t>Hay distintas alternativas, la más utilizada es pandas</a:t>
            </a:r>
            <a:endParaRPr/>
          </a:p>
          <a:p>
            <a:pPr indent="-298450" lvl="0" marL="457200" rtl="0" algn="l">
              <a:spcBef>
                <a:spcPts val="0"/>
              </a:spcBef>
              <a:spcAft>
                <a:spcPts val="0"/>
              </a:spcAft>
              <a:buSzPts val="1100"/>
              <a:buChar char="-"/>
            </a:pPr>
            <a:r>
              <a:rPr lang="es"/>
              <a:t>En entornos de big data, pandas tiene un problema y por eso aparecen otras libs.</a:t>
            </a:r>
            <a:endParaRPr/>
          </a:p>
          <a:p>
            <a:pPr indent="-298450" lvl="1" marL="914400" rtl="0" algn="l">
              <a:spcBef>
                <a:spcPts val="0"/>
              </a:spcBef>
              <a:spcAft>
                <a:spcPts val="0"/>
              </a:spcAft>
              <a:buSzPts val="1100"/>
              <a:buChar char="-"/>
            </a:pPr>
            <a:r>
              <a:rPr lang="es"/>
              <a:t>spark es un entorno big data</a:t>
            </a:r>
            <a:endParaRPr/>
          </a:p>
          <a:p>
            <a:pPr indent="-298450" lvl="1" marL="914400" rtl="0" algn="l">
              <a:spcBef>
                <a:spcPts val="0"/>
              </a:spcBef>
              <a:spcAft>
                <a:spcPts val="0"/>
              </a:spcAft>
              <a:buSzPts val="1100"/>
              <a:buChar char="-"/>
            </a:pPr>
            <a:r>
              <a:rPr lang="es"/>
              <a:t>polars está hecho en rust pero no es un cluster</a:t>
            </a:r>
            <a:endParaRPr/>
          </a:p>
          <a:p>
            <a:pPr indent="-298450" lvl="1" marL="914400" rtl="0" algn="l">
              <a:spcBef>
                <a:spcPts val="0"/>
              </a:spcBef>
              <a:spcAft>
                <a:spcPts val="0"/>
              </a:spcAft>
              <a:buSzPts val="1100"/>
              <a:buChar char="-"/>
            </a:pPr>
            <a:r>
              <a:rPr lang="es"/>
              <a:t>vaex mismo concepto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a97e154d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a97e154d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la mayoría de las librerías trabajan con data tabular en formato “data 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conceptos importantes:</a:t>
            </a:r>
            <a:endParaRPr/>
          </a:p>
          <a:p>
            <a:pPr indent="-298450" lvl="0" marL="457200" rtl="0" algn="l">
              <a:spcBef>
                <a:spcPts val="0"/>
              </a:spcBef>
              <a:spcAft>
                <a:spcPts val="0"/>
              </a:spcAft>
              <a:buClr>
                <a:schemeClr val="dk1"/>
              </a:buClr>
              <a:buSzPts val="1100"/>
              <a:buChar char="-"/>
            </a:pPr>
            <a:r>
              <a:rPr lang="es">
                <a:solidFill>
                  <a:schemeClr val="dk1"/>
                </a:solidFill>
              </a:rPr>
              <a:t>Es una estructura de datos bidimensional con índices y columnas que pueden ser de distintos tipos de datos.</a:t>
            </a:r>
            <a:endParaRPr/>
          </a:p>
          <a:p>
            <a:pPr indent="-298450" lvl="1" marL="914400" rtl="0" algn="l">
              <a:spcBef>
                <a:spcPts val="0"/>
              </a:spcBef>
              <a:spcAft>
                <a:spcPts val="0"/>
              </a:spcAft>
              <a:buClr>
                <a:schemeClr val="dk1"/>
              </a:buClr>
              <a:buSzPts val="1100"/>
              <a:buChar char="-"/>
            </a:pPr>
            <a:r>
              <a:rPr lang="es"/>
              <a:t>axis 0 =&gt; filas, axis 1=&gt; columnas</a:t>
            </a:r>
            <a:endParaRPr/>
          </a:p>
          <a:p>
            <a:pPr indent="-298450" lvl="0" marL="914400" rtl="0" algn="l">
              <a:spcBef>
                <a:spcPts val="0"/>
              </a:spcBef>
              <a:spcAft>
                <a:spcPts val="0"/>
              </a:spcAft>
              <a:buSzPts val="1100"/>
              <a:buChar char="-"/>
            </a:pPr>
            <a:r>
              <a:rPr lang="es"/>
              <a:t>indexes en filas y columnas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permiten operaciones de todo tipo, agrupaciones, contabilidad, acumulativas. </a:t>
            </a:r>
            <a:endParaRPr/>
          </a:p>
          <a:p>
            <a:pPr indent="-298450" lvl="0" marL="457200" rtl="0" algn="l">
              <a:spcBef>
                <a:spcPts val="0"/>
              </a:spcBef>
              <a:spcAft>
                <a:spcPts val="0"/>
              </a:spcAft>
              <a:buSzPts val="1100"/>
              <a:buChar char="●"/>
            </a:pPr>
            <a:r>
              <a:rPr lang="es"/>
              <a:t>permiten valores de tipo simples (no imágenes, ni otros binarios)</a:t>
            </a:r>
            <a:endParaRPr/>
          </a:p>
          <a:p>
            <a:pPr indent="-298450" lvl="0" marL="457200" rtl="0" algn="l">
              <a:spcBef>
                <a:spcPts val="0"/>
              </a:spcBef>
              <a:spcAft>
                <a:spcPts val="0"/>
              </a:spcAft>
              <a:buSzPts val="1100"/>
              <a:buChar char="●"/>
            </a:pPr>
            <a:r>
              <a:rPr lang="es"/>
              <a:t>permite leer </a:t>
            </a:r>
            <a:r>
              <a:rPr lang="es">
                <a:solidFill>
                  <a:schemeClr val="dk1"/>
                </a:solidFill>
              </a:rPr>
              <a:t>y guardar </a:t>
            </a:r>
            <a:r>
              <a:rPr lang="es"/>
              <a:t>de distintas fuentes </a:t>
            </a:r>
            <a:endParaRPr/>
          </a:p>
          <a:p>
            <a:pPr indent="-298450" lvl="0" marL="457200" rtl="0" algn="l">
              <a:spcBef>
                <a:spcPts val="0"/>
              </a:spcBef>
              <a:spcAft>
                <a:spcPts val="0"/>
              </a:spcAft>
              <a:buSzPts val="1100"/>
              <a:buChar char="●"/>
            </a:pPr>
            <a:r>
              <a:rPr lang="es"/>
              <a:t>permite realizar operaciones de limpieza de datos (imputación, eliminar,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Clr>
                <a:schemeClr val="dk1"/>
              </a:buClr>
              <a:buSzPts val="1100"/>
              <a:buFont typeface="Arial"/>
              <a:buNone/>
            </a:pPr>
            <a:r>
              <a:rPr lang="es"/>
              <a:t>Pueden ser creados a partir de Series o a partir de datos contenidos en un archivo CSV.</a:t>
            </a:r>
            <a:endParaRPr/>
          </a:p>
          <a:p>
            <a:pPr indent="0" lvl="0" marL="0" rtl="0" algn="l">
              <a:spcBef>
                <a:spcPts val="0"/>
              </a:spcBef>
              <a:spcAft>
                <a:spcPts val="0"/>
              </a:spcAft>
              <a:buClr>
                <a:schemeClr val="dk1"/>
              </a:buClr>
              <a:buSzPts val="1100"/>
              <a:buFont typeface="Arial"/>
              <a:buNone/>
            </a:pPr>
            <a:r>
              <a:rPr lang="es"/>
              <a:t>Se parecen a planillas de Excel o a tablas de SQL.</a:t>
            </a:r>
            <a:endParaRPr/>
          </a:p>
          <a:p>
            <a:pPr indent="0" lvl="0" marL="0" rtl="0" algn="l">
              <a:spcBef>
                <a:spcPts val="0"/>
              </a:spcBef>
              <a:spcAft>
                <a:spcPts val="0"/>
              </a:spcAft>
              <a:buClr>
                <a:schemeClr val="dk1"/>
              </a:buClr>
              <a:buSzPts val="1100"/>
              <a:buFont typeface="Arial"/>
              <a:buNone/>
            </a:pPr>
            <a:r>
              <a:rPr lang="es"/>
              <a:t>Puede ser pensado como un diccionario de Series.</a:t>
            </a:r>
            <a:endParaRPr/>
          </a:p>
          <a:p>
            <a:pPr indent="0" lvl="0" marL="0" rtl="0" algn="l">
              <a:spcBef>
                <a:spcPts val="0"/>
              </a:spcBef>
              <a:spcAft>
                <a:spcPts val="0"/>
              </a:spcAft>
              <a:buClr>
                <a:schemeClr val="dk1"/>
              </a:buClr>
              <a:buSzPts val="1100"/>
              <a:buFont typeface="Arial"/>
              <a:buNone/>
            </a:pPr>
            <a:r>
              <a:rPr lang="es"/>
              <a:t>Creamos nuestro primer dataframe usando un csv.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sin importar el lenguaje los conceptos son los mismos</a:t>
            </a:r>
            <a:endParaRPr/>
          </a:p>
          <a:p>
            <a:pPr indent="-298450" lvl="0" marL="457200" rtl="0" algn="l">
              <a:spcBef>
                <a:spcPts val="0"/>
              </a:spcBef>
              <a:spcAft>
                <a:spcPts val="0"/>
              </a:spcAft>
              <a:buSzPts val="1100"/>
              <a:buChar char="-"/>
            </a:pPr>
            <a:r>
              <a:rPr lang="es"/>
              <a:t>Hay distintas alternativas, la más utilizada es pandas</a:t>
            </a:r>
            <a:endParaRPr/>
          </a:p>
          <a:p>
            <a:pPr indent="-298450" lvl="0" marL="457200" rtl="0" algn="l">
              <a:spcBef>
                <a:spcPts val="0"/>
              </a:spcBef>
              <a:spcAft>
                <a:spcPts val="0"/>
              </a:spcAft>
              <a:buSzPts val="1100"/>
              <a:buChar char="-"/>
            </a:pPr>
            <a:r>
              <a:rPr lang="es"/>
              <a:t>En entornos de big data, pandas tiene un problema y por eso aparecen otras libs.</a:t>
            </a:r>
            <a:endParaRPr/>
          </a:p>
          <a:p>
            <a:pPr indent="-298450" lvl="1" marL="914400" rtl="0" algn="l">
              <a:spcBef>
                <a:spcPts val="0"/>
              </a:spcBef>
              <a:spcAft>
                <a:spcPts val="0"/>
              </a:spcAft>
              <a:buSzPts val="1100"/>
              <a:buChar char="-"/>
            </a:pPr>
            <a:r>
              <a:rPr lang="es"/>
              <a:t>spark es un entorno big data</a:t>
            </a:r>
            <a:endParaRPr/>
          </a:p>
          <a:p>
            <a:pPr indent="-298450" lvl="1" marL="914400" rtl="0" algn="l">
              <a:spcBef>
                <a:spcPts val="0"/>
              </a:spcBef>
              <a:spcAft>
                <a:spcPts val="0"/>
              </a:spcAft>
              <a:buSzPts val="1100"/>
              <a:buChar char="-"/>
            </a:pPr>
            <a:r>
              <a:rPr lang="es"/>
              <a:t>polars está hecho en rust pero no es un cluster</a:t>
            </a:r>
            <a:endParaRPr/>
          </a:p>
          <a:p>
            <a:pPr indent="-298450" lvl="1" marL="914400" rtl="0" algn="l">
              <a:spcBef>
                <a:spcPts val="0"/>
              </a:spcBef>
              <a:spcAft>
                <a:spcPts val="0"/>
              </a:spcAft>
              <a:buSzPts val="1100"/>
              <a:buChar char="-"/>
            </a:pPr>
            <a:r>
              <a:rPr lang="es"/>
              <a:t>vaex mismo concepto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a97e154d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a97e154d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ea97e154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ea97e154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sz="1300"/>
              <a:t>DT Tratando de mostrar votantes</a:t>
            </a:r>
            <a:endParaRPr sz="1300"/>
          </a:p>
          <a:p>
            <a:pPr indent="-311150" lvl="0" marL="457200" rtl="0" algn="l">
              <a:spcBef>
                <a:spcPts val="0"/>
              </a:spcBef>
              <a:spcAft>
                <a:spcPts val="0"/>
              </a:spcAft>
              <a:buSzPts val="1300"/>
              <a:buChar char="●"/>
            </a:pPr>
            <a:r>
              <a:rPr lang="es" sz="1300"/>
              <a:t> Esto no muestra realmente cuántos votantes hay por sector, sino quién ganó las elecciones</a:t>
            </a:r>
            <a:endParaRPr sz="1300"/>
          </a:p>
          <a:p>
            <a:pPr indent="-311150" lvl="0" marL="457200" rtl="0" algn="l">
              <a:spcBef>
                <a:spcPts val="0"/>
              </a:spcBef>
              <a:spcAft>
                <a:spcPts val="0"/>
              </a:spcAft>
              <a:buSzPts val="1300"/>
              <a:buChar char="●"/>
            </a:pPr>
            <a:r>
              <a:rPr lang="es" sz="1300"/>
              <a:t>“Gráfico Vanidoso”, indicador vanidoso</a:t>
            </a:r>
            <a:endParaRPr sz="1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a97e154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a97e154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a:t>Algunas alternativas</a:t>
            </a:r>
            <a:endParaRPr/>
          </a:p>
          <a:p>
            <a:pPr indent="0" lvl="0" marL="457200" rtl="0" algn="l">
              <a:spcBef>
                <a:spcPts val="0"/>
              </a:spcBef>
              <a:spcAft>
                <a:spcPts val="0"/>
              </a:spcAft>
              <a:buNone/>
            </a:pPr>
            <a:r>
              <a:t/>
            </a:r>
            <a:endParaRPr/>
          </a:p>
          <a:p>
            <a:pPr indent="-304800" lvl="0" marL="285750" rtl="0" algn="l">
              <a:spcBef>
                <a:spcPts val="0"/>
              </a:spcBef>
              <a:spcAft>
                <a:spcPts val="0"/>
              </a:spcAft>
              <a:buClr>
                <a:schemeClr val="dk1"/>
              </a:buClr>
              <a:buSzPts val="1500"/>
              <a:buChar char="•"/>
            </a:pPr>
            <a:r>
              <a:rPr lang="es" sz="1500" u="sng">
                <a:solidFill>
                  <a:srgbClr val="0563C1"/>
                </a:solidFill>
                <a:latin typeface="Calibri"/>
                <a:ea typeface="Calibri"/>
                <a:cs typeface="Calibri"/>
                <a:sym typeface="Calibri"/>
                <a:hlinkClick r:id="rId2">
                  <a:extLst>
                    <a:ext uri="{A12FA001-AC4F-418D-AE19-62706E023703}">
                      <ahyp:hlinkClr val="tx"/>
                    </a:ext>
                  </a:extLst>
                </a:hlinkClick>
              </a:rPr>
              <a:t>https://twitter.com/realDonaldTrump/status/1178989254309011456</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s" sz="1500">
                <a:solidFill>
                  <a:schemeClr val="dk1"/>
                </a:solidFill>
                <a:latin typeface="Calibri"/>
                <a:ea typeface="Calibri"/>
                <a:cs typeface="Calibri"/>
                <a:sym typeface="Calibri"/>
              </a:rPr>
              <a:t>El primero muestra las zonas pobladas con votantes ( zonas blancas tienen más ilegales…)</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s" sz="1500">
                <a:solidFill>
                  <a:schemeClr val="dk1"/>
                </a:solidFill>
                <a:latin typeface="Calibri"/>
                <a:ea typeface="Calibri"/>
                <a:cs typeface="Calibri"/>
                <a:sym typeface="Calibri"/>
              </a:rPr>
              <a:t>el 2do muestra los votos en cantidad en una 3ra dimensión.</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a97e154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a97e154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a97e154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ea97e154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a8d46d29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a8d46d29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menciona pero no a ser explicado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Muestreo</a:t>
            </a:r>
            <a:endParaRPr/>
          </a:p>
          <a:p>
            <a:pPr indent="-298450" lvl="1" marL="914400" rtl="0" algn="l">
              <a:spcBef>
                <a:spcPts val="0"/>
              </a:spcBef>
              <a:spcAft>
                <a:spcPts val="0"/>
              </a:spcAft>
              <a:buSzPts val="1100"/>
              <a:buChar char="-"/>
            </a:pPr>
            <a:r>
              <a:rPr lang="es" u="sng">
                <a:solidFill>
                  <a:schemeClr val="hlink"/>
                </a:solidFill>
                <a:hlinkClick r:id="rId2"/>
              </a:rPr>
              <a:t>https://edu.gcfglobal.org/es/estadistica-basica/tipos-de-muestreo/1/</a:t>
            </a:r>
            <a:r>
              <a:rPr lang="es"/>
              <a:t> </a:t>
            </a:r>
            <a:endParaRPr/>
          </a:p>
          <a:p>
            <a:pPr indent="-298450" lvl="1" marL="914400" rtl="0" algn="l">
              <a:spcBef>
                <a:spcPts val="0"/>
              </a:spcBef>
              <a:spcAft>
                <a:spcPts val="0"/>
              </a:spcAft>
              <a:buSzPts val="1100"/>
              <a:buChar char="-"/>
            </a:pPr>
            <a:r>
              <a:rPr lang="es" u="sng">
                <a:solidFill>
                  <a:schemeClr val="hlink"/>
                </a:solidFill>
                <a:hlinkClick r:id="rId3"/>
              </a:rPr>
              <a:t>https://edu.gcfglobal.org/es/estadistica-basica/que-es-el-muestreo/1/</a:t>
            </a:r>
            <a:r>
              <a:rPr lang="es"/>
              <a:t> </a:t>
            </a:r>
            <a:endParaRPr/>
          </a:p>
          <a:p>
            <a:pPr indent="-298450" lvl="0" marL="457200" rtl="0" algn="l">
              <a:spcBef>
                <a:spcPts val="0"/>
              </a:spcBef>
              <a:spcAft>
                <a:spcPts val="0"/>
              </a:spcAft>
              <a:buSzPts val="1100"/>
              <a:buChar char="-"/>
            </a:pPr>
            <a:r>
              <a:rPr lang="es"/>
              <a:t>Distribuciones</a:t>
            </a:r>
            <a:endParaRPr/>
          </a:p>
          <a:p>
            <a:pPr indent="-298450" lvl="1" marL="914400" rtl="0" algn="l">
              <a:spcBef>
                <a:spcPts val="0"/>
              </a:spcBef>
              <a:spcAft>
                <a:spcPts val="0"/>
              </a:spcAft>
              <a:buSzPts val="1100"/>
              <a:buChar char="-"/>
            </a:pPr>
            <a:r>
              <a:rPr lang="es" u="sng">
                <a:solidFill>
                  <a:schemeClr val="hlink"/>
                </a:solidFill>
                <a:hlinkClick r:id="rId4"/>
              </a:rPr>
              <a:t>https://relopezbriega.github.io/blog/2015/06/27/probabilidad-y-estadistica-con-python/#Histogramas-y-Distribuciones</a:t>
            </a:r>
            <a:r>
              <a:rPr lang="es"/>
              <a:t>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a97e154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a97e154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s" sz="1200" u="sng">
                <a:solidFill>
                  <a:srgbClr val="0563C1"/>
                </a:solidFill>
                <a:latin typeface="Calibri"/>
                <a:ea typeface="Calibri"/>
                <a:cs typeface="Calibri"/>
                <a:sym typeface="Calibri"/>
                <a:hlinkClick r:id="rId2">
                  <a:extLst>
                    <a:ext uri="{A12FA001-AC4F-418D-AE19-62706E023703}">
                      <ahyp:hlinkClr val="tx"/>
                    </a:ext>
                  </a:extLst>
                </a:hlinkClick>
              </a:rPr>
              <a:t>https://viz.wtf/post/185134001896/a-bad-chart-that-could-be-fixed-by-removing-the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Como puede ser que la escala en 76 sea igual que la escala en 42? (guiño)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ea97e154d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ea97e154d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s" sz="1200" u="sng">
                <a:solidFill>
                  <a:srgbClr val="ED7D31"/>
                </a:solidFill>
                <a:latin typeface="Calibri"/>
                <a:ea typeface="Calibri"/>
                <a:cs typeface="Calibri"/>
                <a:sym typeface="Calibri"/>
                <a:hlinkClick r:id="rId2">
                  <a:extLst>
                    <a:ext uri="{A12FA001-AC4F-418D-AE19-62706E023703}">
                      <ahyp:hlinkClr val="tx"/>
                    </a:ext>
                  </a:extLst>
                </a:hlinkClick>
              </a:rPr>
              <a:t>https://viz.wtf/post/185156798890/what-i-learn-from-this-chart-37-billion</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37 mil millones (diferencia entre 100 mil millones y 63 mil millones) es el doble de 33 mil millones (diferencia entre 133 mil millones y 100 mil millones).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a97e154d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a97e154d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s" sz="1200" u="sng">
                <a:solidFill>
                  <a:srgbClr val="ED7D31"/>
                </a:solidFill>
                <a:latin typeface="Calibri"/>
                <a:ea typeface="Calibri"/>
                <a:cs typeface="Calibri"/>
                <a:sym typeface="Calibri"/>
                <a:hlinkClick r:id="rId2">
                  <a:extLst>
                    <a:ext uri="{A12FA001-AC4F-418D-AE19-62706E023703}">
                      <ahyp:hlinkClr val="tx"/>
                    </a:ext>
                  </a:extLst>
                </a:hlinkClick>
              </a:rPr>
              <a:t>https://viz.wtf/post/185156798890/what-i-learn-from-this-chart-37-billion</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37 mil millones (diferencia entre 100 mil millones y 63 mil millones) es el doble de 33 mil millones (diferencia entre 133 mil millones y 100 mil millones).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a97e154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a97e154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52525"/>
                </a:solidFill>
                <a:latin typeface="Roboto"/>
                <a:ea typeface="Roboto"/>
                <a:cs typeface="Roboto"/>
                <a:sym typeface="Roboto"/>
              </a:rPr>
              <a:t>Una EDA es un examen exhaustivo destinado a descubrir la estructura subyacente de un conjunto de datos.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Es esencial para una empresa porque expone tendencias, patrones y relaciones que no son evidentes. </a:t>
            </a:r>
            <a:endParaRPr sz="1350">
              <a:solidFill>
                <a:srgbClr val="252525"/>
              </a:solidFill>
              <a:latin typeface="Roboto"/>
              <a:ea typeface="Roboto"/>
              <a:cs typeface="Roboto"/>
              <a:sym typeface="Roboto"/>
            </a:endParaRPr>
          </a:p>
          <a:p>
            <a:pPr indent="0" lvl="0" marL="0" rtl="0" algn="l">
              <a:spcBef>
                <a:spcPts val="0"/>
              </a:spcBef>
              <a:spcAft>
                <a:spcPts val="0"/>
              </a:spcAft>
              <a:buNone/>
            </a:pPr>
            <a:r>
              <a:rPr b="1" lang="es" sz="1350">
                <a:solidFill>
                  <a:srgbClr val="252525"/>
                </a:solidFill>
                <a:latin typeface="Roboto"/>
                <a:ea typeface="Roboto"/>
                <a:cs typeface="Roboto"/>
                <a:sym typeface="Roboto"/>
              </a:rPr>
              <a:t>La gente no es muy buena para mirar una columna de números o una hoja de cálculo completa y luego determinar características importantes de los datos. </a:t>
            </a:r>
            <a:endParaRPr b="1" sz="1350">
              <a:solidFill>
                <a:srgbClr val="252525"/>
              </a:solidFill>
              <a:latin typeface="Roboto"/>
              <a:ea typeface="Roboto"/>
              <a:cs typeface="Roboto"/>
              <a:sym typeface="Roboto"/>
            </a:endParaRPr>
          </a:p>
          <a:p>
            <a:pPr indent="0" lvl="0" marL="0" rtl="0" algn="l">
              <a:spcBef>
                <a:spcPts val="0"/>
              </a:spcBef>
              <a:spcAft>
                <a:spcPts val="0"/>
              </a:spcAft>
              <a:buNone/>
            </a:pPr>
            <a:r>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Consideran que mirar números es tedioso, aburrido y/o abrumador. Se han ideado técnicas de análisis de datos exploratorios como ayuda en esta situación. </a:t>
            </a:r>
            <a:endParaRPr sz="1350">
              <a:solidFill>
                <a:srgbClr val="252525"/>
              </a:solidFill>
              <a:latin typeface="Roboto"/>
              <a:ea typeface="Roboto"/>
              <a:cs typeface="Roboto"/>
              <a:sym typeface="Roboto"/>
            </a:endParaRPr>
          </a:p>
          <a:p>
            <a:pPr indent="0" lvl="0" marL="0" rtl="0" algn="l">
              <a:spcBef>
                <a:spcPts val="0"/>
              </a:spcBef>
              <a:spcAft>
                <a:spcPts val="0"/>
              </a:spcAft>
              <a:buNone/>
            </a:pPr>
            <a:r>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La mayoría de estas técnicas funcionan en parte ocultando ciertos aspectos de los datos y aclarando otras partes.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No se pueden sacar conclusiones fiables a partir de una cantidad masiva de datos simplemente rebuscándolos; en cambio, hay que observarlos cuidadosa y metódicamente a través de una lente analítica.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Obtener una "sensación" de esta información crítica puede ayudarle a detectar errores, desacreditar suposiciones y comprender las relaciones entre diferentes variables clave.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s" sz="1350">
                <a:solidFill>
                  <a:srgbClr val="252525"/>
                </a:solidFill>
                <a:latin typeface="Roboto"/>
                <a:ea typeface="Roboto"/>
                <a:cs typeface="Roboto"/>
                <a:sym typeface="Roboto"/>
              </a:rPr>
              <a:t>Estos conocimientos pueden conducir eventualmente a la selección de un modelo predictivo apropiado.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a97e154d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a97e154d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a97e154d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a97e154d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vamos a explicar todo el proceso, pero corresponde a la parte de Limpieza, Análisis y creación de características.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a97e154d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ea97e154d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a97e154d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ea97e154d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Ganar conocimiento implica conocer nuestros datos (understanding &amp; interpreting), realizando un </a:t>
            </a:r>
            <a:r>
              <a:rPr b="1" lang="es" sz="1200">
                <a:solidFill>
                  <a:schemeClr val="dk1"/>
                </a:solidFill>
                <a:latin typeface="Calibri"/>
                <a:ea typeface="Calibri"/>
                <a:cs typeface="Calibri"/>
                <a:sym typeface="Calibri"/>
              </a:rPr>
              <a:t>análisis exploratorio</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es la etapa más costosa ($, dificultad, tiempo...)</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70 % del tiempo es consumido en esta etapa &lt;todas&gt;</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la idea es que sea reproducible para nuevos datos, pero también que los datos manipulados se persistan (simil ETL)</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Existen herramientas que permiten facilitar el tratamiento, así como hacerlo reproducible, sin código para el usuario inexperto:</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	open refine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	rapidminer</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	weka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Los lenguajes de programación tienen librerías que nos ayudan a este tratamiento (con los dataframes)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	python, R, julia, octave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lang="es" sz="1200">
                <a:solidFill>
                  <a:schemeClr val="dk1"/>
                </a:solidFill>
                <a:latin typeface="Calibri"/>
                <a:ea typeface="Calibri"/>
                <a:cs typeface="Calibri"/>
                <a:sym typeface="Calibri"/>
              </a:rPr>
              <a:t>La idea es hacerlo “rápido, bien, reproducible”. [ y eficiente (si hay grandes datos…)]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ea97e154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ea97e154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Tenemos que entender e interpretar nuestros datos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Hacer preguntas ayuda a conocerlos, realizar agrupaciones… etc,</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&lt;mejorar&gt; Es muy importante conocer nuestros datos, ya que ellos nos permitirán “aprender” a posteriori.</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Correlaciones: datos son linealmente dependientes, no sirven para predecir.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a97e154d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a97e154d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Calibri"/>
                <a:ea typeface="Calibri"/>
                <a:cs typeface="Calibri"/>
                <a:sym typeface="Calibri"/>
              </a:rPr>
              <a:t>Tenemos que entender e interpretar nuestros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 sz="1200">
                <a:solidFill>
                  <a:schemeClr val="dk1"/>
                </a:solidFill>
                <a:latin typeface="Calibri"/>
                <a:ea typeface="Calibri"/>
                <a:cs typeface="Calibri"/>
                <a:sym typeface="Calibri"/>
              </a:rPr>
              <a:t>Hacer preguntas ayuda a conocerlos, realizar agrupaciones… etc,</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 sz="1200">
                <a:solidFill>
                  <a:schemeClr val="dk1"/>
                </a:solidFill>
                <a:latin typeface="Calibri"/>
                <a:ea typeface="Calibri"/>
                <a:cs typeface="Calibri"/>
                <a:sym typeface="Calibri"/>
              </a:rPr>
              <a:t>&lt;mejorar&gt; Es muy importante conocer nuestros datos, ya que ellos nos permitirán “aprender” a posteriori.</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 sz="1200">
                <a:solidFill>
                  <a:schemeClr val="dk1"/>
                </a:solidFill>
                <a:latin typeface="Calibri"/>
                <a:ea typeface="Calibri"/>
                <a:cs typeface="Calibri"/>
                <a:sym typeface="Calibri"/>
              </a:rPr>
              <a:t>Correlaciones: datos son linealmente dependientes, no sirven para predecir.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a8d46d29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a8d46d29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ea97e154d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ea97e154d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Calibri"/>
                <a:ea typeface="Calibri"/>
                <a:cs typeface="Calibri"/>
                <a:sym typeface="Calibri"/>
              </a:rPr>
              <a:t>Acá tener en cuenta una cosa es lo que almacenamos como datos y otra cosa lo que utilizamos para visualizar.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 sz="1200">
                <a:solidFill>
                  <a:schemeClr val="dk1"/>
                </a:solidFill>
                <a:latin typeface="Calibri"/>
                <a:ea typeface="Calibri"/>
                <a:cs typeface="Calibri"/>
                <a:sym typeface="Calibri"/>
              </a:rPr>
              <a:t>Si queremos visualizar agrupaciones de datos (por ejemplo mostrar un heatmap), seguramente sea necesario transformar el dataset en ese momento para verlo (tenerlo como el caso mal)</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a97e154d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a97e154d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¿Porque no descartamos todo los “vacíos”?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En ciertas ocasiones, la información no es abundante.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Imputar: completar los datos faltantes.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¿Porque Imputamos?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Hay algoritmos que son “robustos” a datos faltantes</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Hay otros que no :(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Ejemplo:</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encuesta de censo, hay datos que se dejan sin completar. Habría que rellenarse con valores génericos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Tenemos géneros de películas, y películas sin géneros: agregamos “OTROS”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chemeClr val="dk1"/>
                </a:solidFill>
                <a:latin typeface="Calibri"/>
                <a:ea typeface="Calibri"/>
                <a:cs typeface="Calibri"/>
                <a:sym typeface="Calibri"/>
              </a:rPr>
              <a:t>Hay que verificar si las muestras son representativas: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si una columna tiene 90% de una muestra, seguramente no podremos utilizarla para clasificar (o si, intentarlo)</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quizás tengamos muchas “minorías” que podemos agrupar para generar un nuevo atributo</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rgbClr val="4472C4"/>
                </a:solidFill>
                <a:latin typeface="Calibri"/>
                <a:ea typeface="Calibri"/>
                <a:cs typeface="Calibri"/>
                <a:sym typeface="Calibri"/>
              </a:rPr>
              <a:t>En muchas ocasiones existirán datos con valores faltantes para ciertos atributos.  Esto se debe a que para ciertos datos algunos atributos no tienen sentido o bien a la forma en que los datos fueron recolectados. Por ejemplo en un censo de la población todos los datos correspondientes al trabajo de una persona no se completan si la persona no tiene trabajo o bien si no quiere informar al respecto. </a:t>
            </a:r>
            <a:endParaRPr sz="1200">
              <a:solidFill>
                <a:srgbClr val="4472C4"/>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rgbClr val="4472C4"/>
                </a:solidFill>
                <a:latin typeface="Calibri"/>
                <a:ea typeface="Calibri"/>
                <a:cs typeface="Calibri"/>
                <a:sym typeface="Calibri"/>
              </a:rPr>
              <a:t>El problema surge cuando los datos faltantes (Nan) no son válidos para el algoritmo con el cual vamos a procesar la información. </a:t>
            </a:r>
            <a:r>
              <a:rPr b="1" lang="es" sz="1200">
                <a:solidFill>
                  <a:srgbClr val="4472C4"/>
                </a:solidFill>
                <a:latin typeface="Calibri"/>
                <a:ea typeface="Calibri"/>
                <a:cs typeface="Calibri"/>
                <a:sym typeface="Calibri"/>
              </a:rPr>
              <a:t>Algunos algoritmos admiten datos incompletos y otros no</a:t>
            </a:r>
            <a:r>
              <a:rPr lang="es" sz="1200">
                <a:solidFill>
                  <a:srgbClr val="4472C4"/>
                </a:solidFill>
                <a:latin typeface="Calibri"/>
                <a:ea typeface="Calibri"/>
                <a:cs typeface="Calibri"/>
                <a:sym typeface="Calibri"/>
              </a:rPr>
              <a:t>. En los casos en los que los datos incompletos no son admisibles debemos solucionarlos de alguna forma.</a:t>
            </a:r>
            <a:endParaRPr sz="1200">
              <a:solidFill>
                <a:srgbClr val="4472C4"/>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rgbClr val="4472C4"/>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rgbClr val="4472C4"/>
                </a:solidFill>
                <a:latin typeface="Calibri"/>
                <a:ea typeface="Calibri"/>
                <a:cs typeface="Calibri"/>
                <a:sym typeface="Calibri"/>
              </a:rPr>
              <a:t>Una opción es eliminar las observaciones con atributos faltantes, pero eso es válido sólo si representan una pequeña minoría dentro de nuestro conjunto de datos.</a:t>
            </a:r>
            <a:endParaRPr sz="1200">
              <a:solidFill>
                <a:srgbClr val="4472C4"/>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sz="1200">
                <a:solidFill>
                  <a:srgbClr val="4472C4"/>
                </a:solidFill>
                <a:latin typeface="Calibri"/>
                <a:ea typeface="Calibri"/>
                <a:cs typeface="Calibri"/>
                <a:sym typeface="Calibri"/>
              </a:rPr>
              <a:t>También se puede eliminar la columna si está muy vacía (el 90% no completó el campo, muestra no representativa)</a:t>
            </a:r>
            <a:endParaRPr sz="1200">
              <a:solidFill>
                <a:srgbClr val="4472C4"/>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a97e154d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ea97e154d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a8d46d29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a8d46d29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a8d46d29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ea8d46d29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a97e154d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a97e154d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a8d46d29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a8d46d29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a8d46d29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a8d46d29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a8d46d29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a8d46d29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a8d46d29f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a8d46d29f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rgbClr val="0563C1"/>
                </a:solidFill>
                <a:latin typeface="Maven Pro"/>
                <a:ea typeface="Maven Pro"/>
                <a:cs typeface="Maven Pro"/>
                <a:sym typeface="Maven Pro"/>
                <a:hlinkClick r:id="rId2">
                  <a:extLst>
                    <a:ext uri="{A12FA001-AC4F-418D-AE19-62706E023703}">
                      <ahyp:hlinkClr val="tx"/>
                    </a:ext>
                  </a:extLst>
                </a:hlinkClick>
              </a:rPr>
              <a:t>https://es.wikipedia.org/wiki/Edward_Tufte</a:t>
            </a:r>
            <a:endParaRPr sz="1300">
              <a:solidFill>
                <a:schemeClr val="dk1"/>
              </a:solidFill>
              <a:latin typeface="Maven Pro"/>
              <a:ea typeface="Maven Pro"/>
              <a:cs typeface="Maven Pro"/>
              <a:sym typeface="Maven Pro"/>
            </a:endParaRPr>
          </a:p>
          <a:p>
            <a:pPr indent="0" lvl="0" marL="0" rtl="0" algn="l">
              <a:spcBef>
                <a:spcPts val="0"/>
              </a:spcBef>
              <a:spcAft>
                <a:spcPts val="0"/>
              </a:spcAft>
              <a:buNone/>
            </a:pPr>
            <a:r>
              <a:rPr lang="es" sz="1300">
                <a:solidFill>
                  <a:schemeClr val="dk1"/>
                </a:solidFill>
                <a:latin typeface="Maven Pro"/>
                <a:ea typeface="Maven Pro"/>
                <a:cs typeface="Maven Pro"/>
                <a:sym typeface="Maven Pro"/>
              </a:rPr>
              <a:t>Es defensor del minimalismo en la representación gráfica de datos y de la eliminación de todo tipo de atributo que estorbe su comprensión. </a:t>
            </a:r>
            <a:endParaRPr sz="1300">
              <a:solidFill>
                <a:schemeClr val="dk1"/>
              </a:solidFill>
              <a:latin typeface="Maven Pro"/>
              <a:ea typeface="Maven Pro"/>
              <a:cs typeface="Maven Pro"/>
              <a:sym typeface="Maven Pro"/>
            </a:endParaRPr>
          </a:p>
          <a:p>
            <a:pPr indent="0" lvl="0" marL="0" rtl="0" algn="l">
              <a:spcBef>
                <a:spcPts val="0"/>
              </a:spcBef>
              <a:spcAft>
                <a:spcPts val="0"/>
              </a:spcAft>
              <a:buNone/>
            </a:pPr>
            <a:r>
              <a:rPr lang="es" sz="1300">
                <a:solidFill>
                  <a:schemeClr val="dk1"/>
                </a:solidFill>
                <a:latin typeface="Maven Pro"/>
                <a:ea typeface="Maven Pro"/>
                <a:cs typeface="Maven Pro"/>
                <a:sym typeface="Maven Pro"/>
              </a:rPr>
              <a:t>Propugna un estilo sobrio en el que prime la información sobre el adorno.</a:t>
            </a:r>
            <a:endParaRPr sz="13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300">
              <a:solidFill>
                <a:schemeClr val="dk1"/>
              </a:solidFill>
              <a:latin typeface="Maven Pro"/>
              <a:ea typeface="Maven Pro"/>
              <a:cs typeface="Maven Pro"/>
              <a:sym typeface="Maven Pro"/>
            </a:endParaRPr>
          </a:p>
          <a:p>
            <a:pPr indent="-311150" lvl="0" marL="457200" rtl="0" algn="l">
              <a:spcBef>
                <a:spcPts val="0"/>
              </a:spcBef>
              <a:spcAft>
                <a:spcPts val="0"/>
              </a:spcAft>
              <a:buClr>
                <a:schemeClr val="dk1"/>
              </a:buClr>
              <a:buSzPts val="1300"/>
              <a:buFont typeface="Maven Pro"/>
              <a:buChar char="-"/>
            </a:pPr>
            <a:r>
              <a:rPr lang="es" sz="1300">
                <a:solidFill>
                  <a:schemeClr val="dk1"/>
                </a:solidFill>
                <a:latin typeface="Maven Pro"/>
                <a:ea typeface="Maven Pro"/>
                <a:cs typeface="Maven Pro"/>
                <a:sym typeface="Maven Pro"/>
              </a:rPr>
              <a:t>no falsear datos o mostrar datos vanidosos</a:t>
            </a:r>
            <a:endParaRPr sz="1300">
              <a:solidFill>
                <a:schemeClr val="dk1"/>
              </a:solidFill>
              <a:latin typeface="Maven Pro"/>
              <a:ea typeface="Maven Pro"/>
              <a:cs typeface="Maven Pro"/>
              <a:sym typeface="Maven Pro"/>
            </a:endParaRPr>
          </a:p>
          <a:p>
            <a:pPr indent="-311150" lvl="0" marL="457200" rtl="0" algn="l">
              <a:spcBef>
                <a:spcPts val="0"/>
              </a:spcBef>
              <a:spcAft>
                <a:spcPts val="0"/>
              </a:spcAft>
              <a:buClr>
                <a:schemeClr val="dk1"/>
              </a:buClr>
              <a:buSzPts val="1300"/>
              <a:buFont typeface="Maven Pro"/>
              <a:buChar char="-"/>
            </a:pPr>
            <a:r>
              <a:rPr lang="es" sz="1300">
                <a:solidFill>
                  <a:schemeClr val="dk1"/>
                </a:solidFill>
                <a:latin typeface="Maven Pro"/>
                <a:ea typeface="Maven Pro"/>
                <a:cs typeface="Maven Pro"/>
                <a:sym typeface="Maven Pro"/>
              </a:rPr>
              <a:t>Tener foco en la funcionalidad:  (una visualización funcional pero estéticamente desagradable puede arreglarse más fácilmente que una estéticamente atractiva pero con un planteo inútil)</a:t>
            </a:r>
            <a:endParaRPr sz="1300">
              <a:solidFill>
                <a:schemeClr val="dk1"/>
              </a:solidFill>
              <a:latin typeface="Maven Pro"/>
              <a:ea typeface="Maven Pro"/>
              <a:cs typeface="Maven Pro"/>
              <a:sym typeface="Maven Pro"/>
            </a:endParaRPr>
          </a:p>
          <a:p>
            <a:pPr indent="-311150" lvl="0" marL="457200" rtl="0" algn="l">
              <a:spcBef>
                <a:spcPts val="0"/>
              </a:spcBef>
              <a:spcAft>
                <a:spcPts val="0"/>
              </a:spcAft>
              <a:buClr>
                <a:schemeClr val="dk1"/>
              </a:buClr>
              <a:buSzPts val="1300"/>
              <a:buFont typeface="Maven Pro"/>
              <a:buChar char="-"/>
            </a:pPr>
            <a:r>
              <a:rPr lang="es" sz="1300">
                <a:solidFill>
                  <a:schemeClr val="dk1"/>
                </a:solidFill>
                <a:latin typeface="Maven Pro"/>
                <a:ea typeface="Maven Pro"/>
                <a:cs typeface="Maven Pro"/>
                <a:sym typeface="Maven Pro"/>
              </a:rPr>
              <a:t>Es mejor “funcional” que “perfecto” o hermoso.</a:t>
            </a:r>
            <a:endParaRPr sz="13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s" u="sng">
                <a:solidFill>
                  <a:schemeClr val="hlink"/>
                </a:solidFill>
                <a:hlinkClick r:id="rId3"/>
              </a:rPr>
              <a:t>El mágico número siete, más o menos dos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i="1" lang="es" sz="1050">
                <a:solidFill>
                  <a:srgbClr val="222222"/>
                </a:solidFill>
                <a:highlight>
                  <a:schemeClr val="lt1"/>
                </a:highlight>
              </a:rPr>
              <a:t>El mágico número siete, más o menos dos: Algunos límites en nuestra capacidad de procesar la información</a:t>
            </a:r>
            <a:endParaRPr sz="1050">
              <a:solidFill>
                <a:srgbClr val="222222"/>
              </a:solidFill>
              <a:highlight>
                <a:schemeClr val="lt1"/>
              </a:highlight>
            </a:endParaRPr>
          </a:p>
          <a:p>
            <a:pPr indent="0" lvl="0" marL="0" rtl="0" algn="l">
              <a:spcBef>
                <a:spcPts val="0"/>
              </a:spcBef>
              <a:spcAft>
                <a:spcPts val="0"/>
              </a:spcAft>
              <a:buNone/>
            </a:pPr>
            <a:r>
              <a:rPr lang="es" sz="1050">
                <a:solidFill>
                  <a:srgbClr val="222222"/>
                </a:solidFill>
                <a:highlight>
                  <a:schemeClr val="lt1"/>
                </a:highlight>
              </a:rPr>
              <a:t>se interpreta que el número de objetos que un humano promedio puede tener en la </a:t>
            </a:r>
            <a:r>
              <a:rPr lang="es" sz="1050">
                <a:solidFill>
                  <a:srgbClr val="0B0080"/>
                </a:solidFill>
                <a:highlight>
                  <a:schemeClr val="lt1"/>
                </a:highlight>
                <a:uFill>
                  <a:noFill/>
                </a:uFill>
                <a:hlinkClick r:id="rId4">
                  <a:extLst>
                    <a:ext uri="{A12FA001-AC4F-418D-AE19-62706E023703}">
                      <ahyp:hlinkClr val="tx"/>
                    </a:ext>
                  </a:extLst>
                </a:hlinkClick>
              </a:rPr>
              <a:t>memoria de trabajo</a:t>
            </a:r>
            <a:r>
              <a:rPr lang="es" sz="1050">
                <a:solidFill>
                  <a:srgbClr val="222222"/>
                </a:solidFill>
                <a:highlight>
                  <a:schemeClr val="lt1"/>
                </a:highlight>
              </a:rPr>
              <a:t> es entre 5 y 9, es decir</a:t>
            </a:r>
            <a:endParaRPr sz="105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7 +- 2</a:t>
            </a:r>
            <a:endParaRPr sz="1050">
              <a:solidFill>
                <a:srgbClr val="222222"/>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a8d46d29f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a8d46d29f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424242"/>
              </a:buClr>
              <a:buSzPts val="1600"/>
              <a:buFont typeface="Nunito"/>
              <a:buChar char="-"/>
            </a:pPr>
            <a:r>
              <a:rPr lang="es" sz="1600">
                <a:solidFill>
                  <a:srgbClr val="424242"/>
                </a:solidFill>
                <a:latin typeface="Nunito"/>
                <a:ea typeface="Nunito"/>
                <a:cs typeface="Nunito"/>
                <a:sym typeface="Nunito"/>
              </a:rPr>
              <a:t>Ancho de las barras y su separación debe ser el mismo</a:t>
            </a:r>
            <a:endParaRPr sz="1600">
              <a:solidFill>
                <a:srgbClr val="424242"/>
              </a:solidFill>
              <a:latin typeface="Nunito"/>
              <a:ea typeface="Nunito"/>
              <a:cs typeface="Nunito"/>
              <a:sym typeface="Nunito"/>
            </a:endParaRPr>
          </a:p>
          <a:p>
            <a:pPr indent="-330200" lvl="0" marL="457200" rtl="0" algn="l">
              <a:lnSpc>
                <a:spcPct val="115000"/>
              </a:lnSpc>
              <a:spcBef>
                <a:spcPts val="0"/>
              </a:spcBef>
              <a:spcAft>
                <a:spcPts val="0"/>
              </a:spcAft>
              <a:buClr>
                <a:srgbClr val="424242"/>
              </a:buClr>
              <a:buSzPts val="1600"/>
              <a:buFont typeface="Nunito"/>
              <a:buChar char="-"/>
            </a:pPr>
            <a:r>
              <a:rPr lang="es" sz="1600">
                <a:solidFill>
                  <a:srgbClr val="424242"/>
                </a:solidFill>
                <a:latin typeface="Nunito"/>
                <a:ea typeface="Nunito"/>
                <a:cs typeface="Nunito"/>
                <a:sym typeface="Nunito"/>
              </a:rPr>
              <a:t>muestra variables categóricas</a:t>
            </a:r>
            <a:endParaRPr sz="1600">
              <a:solidFill>
                <a:srgbClr val="424242"/>
              </a:solidFill>
              <a:latin typeface="Nunito"/>
              <a:ea typeface="Nunito"/>
              <a:cs typeface="Nunito"/>
              <a:sym typeface="Nunito"/>
            </a:endParaRPr>
          </a:p>
          <a:p>
            <a:pPr indent="-330200" lvl="0" marL="457200" rtl="0" algn="l">
              <a:lnSpc>
                <a:spcPct val="115000"/>
              </a:lnSpc>
              <a:spcBef>
                <a:spcPts val="0"/>
              </a:spcBef>
              <a:spcAft>
                <a:spcPts val="0"/>
              </a:spcAft>
              <a:buClr>
                <a:srgbClr val="424242"/>
              </a:buClr>
              <a:buSzPts val="1600"/>
              <a:buFont typeface="Nunito"/>
              <a:buChar char="-"/>
            </a:pPr>
            <a:r>
              <a:rPr lang="es" sz="1600">
                <a:solidFill>
                  <a:srgbClr val="424242"/>
                </a:solidFill>
                <a:latin typeface="Nunito"/>
                <a:ea typeface="Nunito"/>
                <a:cs typeface="Nunito"/>
                <a:sym typeface="Nunito"/>
              </a:rPr>
              <a:t>siempre tiene que arrancar en 0 para no mostrar gráficos mal intencionados</a:t>
            </a:r>
            <a:endParaRPr sz="1600">
              <a:solidFill>
                <a:srgbClr val="424242"/>
              </a:solidFill>
              <a:latin typeface="Nunito"/>
              <a:ea typeface="Nunito"/>
              <a:cs typeface="Nunito"/>
              <a:sym typeface="Nuni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viz.wtf/"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5.png"/><Relationship Id="rId13" Type="http://schemas.openxmlformats.org/officeDocument/2006/relationships/image" Target="../media/image40.png"/><Relationship Id="rId12"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seaborn.pydata.org/index.html" TargetMode="External"/><Relationship Id="rId4" Type="http://schemas.openxmlformats.org/officeDocument/2006/relationships/hyperlink" Target="https://datashader.org/#" TargetMode="External"/><Relationship Id="rId9"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36.png"/><Relationship Id="rId8"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Análisis Exploratorio de Datos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Introducción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Histograma</a:t>
            </a:r>
            <a:endParaRPr/>
          </a:p>
        </p:txBody>
      </p:sp>
      <p:sp>
        <p:nvSpPr>
          <p:cNvPr id="334" name="Google Shape;334;p22"/>
          <p:cNvSpPr txBox="1"/>
          <p:nvPr>
            <p:ph idx="1" type="body"/>
          </p:nvPr>
        </p:nvSpPr>
        <p:spPr>
          <a:xfrm>
            <a:off x="471075" y="1692075"/>
            <a:ext cx="4624200" cy="3095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307"/>
              <a:t>Para variables </a:t>
            </a:r>
            <a:r>
              <a:rPr b="1" lang="es" sz="1307"/>
              <a:t>Númericas Continuas</a:t>
            </a:r>
            <a:endParaRPr sz="1307"/>
          </a:p>
          <a:p>
            <a:pPr indent="0" lvl="0" marL="0" rtl="0" algn="l">
              <a:lnSpc>
                <a:spcPct val="150000"/>
              </a:lnSpc>
              <a:spcBef>
                <a:spcPts val="1200"/>
              </a:spcBef>
              <a:spcAft>
                <a:spcPts val="0"/>
              </a:spcAft>
              <a:buNone/>
            </a:pPr>
            <a:r>
              <a:rPr lang="es" sz="1307"/>
              <a:t>Es importante determinar el tamaño y la cantidad de los intervalos (bins).</a:t>
            </a:r>
            <a:endParaRPr sz="1307"/>
          </a:p>
          <a:p>
            <a:pPr indent="0" lvl="0" marL="0" rtl="0" algn="l">
              <a:spcBef>
                <a:spcPts val="1200"/>
              </a:spcBef>
              <a:spcAft>
                <a:spcPts val="0"/>
              </a:spcAft>
              <a:buSzPts val="852"/>
              <a:buNone/>
            </a:pPr>
            <a:r>
              <a:t/>
            </a:r>
            <a:endParaRPr sz="1307"/>
          </a:p>
          <a:p>
            <a:pPr indent="0" lvl="0" marL="0" rtl="0" algn="l">
              <a:spcBef>
                <a:spcPts val="1200"/>
              </a:spcBef>
              <a:spcAft>
                <a:spcPts val="1200"/>
              </a:spcAft>
              <a:buSzPts val="852"/>
              <a:buNone/>
            </a:pPr>
            <a:r>
              <a:t/>
            </a:r>
            <a:endParaRPr sz="1307"/>
          </a:p>
        </p:txBody>
      </p:sp>
      <p:pic>
        <p:nvPicPr>
          <p:cNvPr id="335" name="Google Shape;335;p22"/>
          <p:cNvPicPr preferRelativeResize="0"/>
          <p:nvPr/>
        </p:nvPicPr>
        <p:blipFill rotWithShape="1">
          <a:blip r:embed="rId3">
            <a:alphaModFix/>
          </a:blip>
          <a:srcRect b="7439" l="22641" r="37622" t="39948"/>
          <a:stretch/>
        </p:blipFill>
        <p:spPr>
          <a:xfrm>
            <a:off x="4999325" y="1438400"/>
            <a:ext cx="4061800" cy="3025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Visualización</a:t>
            </a:r>
            <a:endParaRPr/>
          </a:p>
          <a:p>
            <a:pPr indent="0" lvl="0" marL="0" rtl="0" algn="l">
              <a:spcBef>
                <a:spcPts val="0"/>
              </a:spcBef>
              <a:spcAft>
                <a:spcPts val="0"/>
              </a:spcAft>
              <a:buNone/>
            </a:pPr>
            <a:r>
              <a:rPr lang="es"/>
              <a:t>Gráficos de </a:t>
            </a:r>
            <a:r>
              <a:rPr lang="es"/>
              <a:t>Línea</a:t>
            </a:r>
            <a:endParaRPr/>
          </a:p>
        </p:txBody>
      </p:sp>
      <p:sp>
        <p:nvSpPr>
          <p:cNvPr id="341" name="Google Shape;341;p23"/>
          <p:cNvSpPr txBox="1"/>
          <p:nvPr>
            <p:ph idx="1" type="body"/>
          </p:nvPr>
        </p:nvSpPr>
        <p:spPr>
          <a:xfrm>
            <a:off x="682600" y="1990050"/>
            <a:ext cx="4239900" cy="24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Sirve principalmente para representar series temporales.</a:t>
            </a:r>
            <a:endParaRPr/>
          </a:p>
          <a:p>
            <a:pPr indent="0" lvl="0" marL="0" rtl="0" algn="l">
              <a:spcBef>
                <a:spcPts val="1200"/>
              </a:spcBef>
              <a:spcAft>
                <a:spcPts val="0"/>
              </a:spcAft>
              <a:buNone/>
            </a:pPr>
            <a:r>
              <a:rPr lang="es"/>
              <a:t>El eje X debe representar (casi) siempre el tiempo.</a:t>
            </a:r>
            <a:endParaRPr/>
          </a:p>
          <a:p>
            <a:pPr indent="0" lvl="0" marL="0" rtl="0" algn="l">
              <a:spcBef>
                <a:spcPts val="1200"/>
              </a:spcBef>
              <a:spcAft>
                <a:spcPts val="0"/>
              </a:spcAft>
              <a:buNone/>
            </a:pPr>
            <a:r>
              <a:rPr lang="es"/>
              <a:t>El eje y suele ser una variable </a:t>
            </a:r>
            <a:r>
              <a:rPr b="1" lang="es"/>
              <a:t>numérica</a:t>
            </a:r>
            <a:r>
              <a:rPr b="1" lang="es"/>
              <a:t> continua</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2" name="Google Shape;342;p23"/>
          <p:cNvPicPr preferRelativeResize="0"/>
          <p:nvPr/>
        </p:nvPicPr>
        <p:blipFill rotWithShape="1">
          <a:blip r:embed="rId3">
            <a:alphaModFix/>
          </a:blip>
          <a:srcRect b="3475" l="26740" r="21816" t="45935"/>
          <a:stretch/>
        </p:blipFill>
        <p:spPr>
          <a:xfrm>
            <a:off x="4441674" y="1957225"/>
            <a:ext cx="4568400" cy="2526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Visualización:</a:t>
            </a:r>
            <a:endParaRPr/>
          </a:p>
          <a:p>
            <a:pPr indent="0" lvl="0" marL="0" rtl="0" algn="l">
              <a:spcBef>
                <a:spcPts val="0"/>
              </a:spcBef>
              <a:spcAft>
                <a:spcPts val="0"/>
              </a:spcAft>
              <a:buNone/>
            </a:pPr>
            <a:r>
              <a:rPr lang="es"/>
              <a:t>Gráficos de Dispersión</a:t>
            </a:r>
            <a:endParaRPr/>
          </a:p>
        </p:txBody>
      </p:sp>
      <p:sp>
        <p:nvSpPr>
          <p:cNvPr id="348" name="Google Shape;348;p24"/>
          <p:cNvSpPr txBox="1"/>
          <p:nvPr>
            <p:ph idx="1" type="body"/>
          </p:nvPr>
        </p:nvSpPr>
        <p:spPr>
          <a:xfrm>
            <a:off x="769125" y="1990050"/>
            <a:ext cx="4066800" cy="25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Ambas variables X e Y deben ser </a:t>
            </a:r>
            <a:r>
              <a:rPr b="1" lang="es"/>
              <a:t>numéricas continuas</a:t>
            </a:r>
            <a:endParaRPr b="1"/>
          </a:p>
          <a:p>
            <a:pPr indent="0" lvl="0" marL="0" rtl="0" algn="l">
              <a:spcBef>
                <a:spcPts val="1200"/>
              </a:spcBef>
              <a:spcAft>
                <a:spcPts val="0"/>
              </a:spcAft>
              <a:buNone/>
            </a:pPr>
            <a:r>
              <a:rPr lang="es"/>
              <a:t>Sirve para dar una idea de la dependencia que existe entre las variables y de sus características.</a:t>
            </a:r>
            <a:endParaRPr/>
          </a:p>
          <a:p>
            <a:pPr indent="0" lvl="0" marL="0" rtl="0" algn="l">
              <a:spcBef>
                <a:spcPts val="1200"/>
              </a:spcBef>
              <a:spcAft>
                <a:spcPts val="0"/>
              </a:spcAft>
              <a:buNone/>
            </a:pPr>
            <a:r>
              <a:rPr lang="es"/>
              <a:t>Se le puede agregar dimensiones controlando el color de los puntos.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9" name="Google Shape;349;p24"/>
          <p:cNvPicPr preferRelativeResize="0"/>
          <p:nvPr/>
        </p:nvPicPr>
        <p:blipFill rotWithShape="1">
          <a:blip r:embed="rId3">
            <a:alphaModFix/>
          </a:blip>
          <a:srcRect b="0" l="3034" r="6924" t="3016"/>
          <a:stretch/>
        </p:blipFill>
        <p:spPr>
          <a:xfrm>
            <a:off x="4901975" y="1903575"/>
            <a:ext cx="3513200" cy="2855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Heatmap</a:t>
            </a:r>
            <a:endParaRPr/>
          </a:p>
        </p:txBody>
      </p:sp>
      <p:sp>
        <p:nvSpPr>
          <p:cNvPr id="355" name="Google Shape;355;p25"/>
          <p:cNvSpPr txBox="1"/>
          <p:nvPr>
            <p:ph idx="1" type="body"/>
          </p:nvPr>
        </p:nvSpPr>
        <p:spPr>
          <a:xfrm>
            <a:off x="596075" y="1990050"/>
            <a:ext cx="47589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Sirve para analizar la correlación entre variables.</a:t>
            </a:r>
            <a:endParaRPr/>
          </a:p>
          <a:p>
            <a:pPr indent="0" lvl="0" marL="0" rtl="0" algn="l">
              <a:spcBef>
                <a:spcPts val="1200"/>
              </a:spcBef>
              <a:spcAft>
                <a:spcPts val="0"/>
              </a:spcAft>
              <a:buNone/>
            </a:pPr>
            <a:r>
              <a:rPr lang="es"/>
              <a:t>Es una matriz en donde cada celda muestra el valor de la variable X para ese punto de la variable Y.</a:t>
            </a:r>
            <a:endParaRPr/>
          </a:p>
          <a:p>
            <a:pPr indent="0" lvl="0" marL="0" rtl="0" algn="l">
              <a:spcBef>
                <a:spcPts val="1200"/>
              </a:spcBef>
              <a:spcAft>
                <a:spcPts val="0"/>
              </a:spcAft>
              <a:buNone/>
            </a:pPr>
            <a:r>
              <a:rPr lang="es"/>
              <a:t>Se suele usar colores oscuros para los valores más altos y colores claros para los valores bajos.</a:t>
            </a:r>
            <a:endParaRPr/>
          </a:p>
          <a:p>
            <a:pPr indent="0" lvl="0" marL="0" rtl="0" algn="l">
              <a:spcBef>
                <a:spcPts val="1200"/>
              </a:spcBef>
              <a:spcAft>
                <a:spcPts val="0"/>
              </a:spcAft>
              <a:buNone/>
            </a:pPr>
            <a:r>
              <a:rPr lang="es"/>
              <a:t>Las celdas pueden además mostrar sus valores numéricos.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56" name="Google Shape;356;p25"/>
          <p:cNvPicPr preferRelativeResize="0"/>
          <p:nvPr/>
        </p:nvPicPr>
        <p:blipFill rotWithShape="1">
          <a:blip r:embed="rId3">
            <a:alphaModFix/>
          </a:blip>
          <a:srcRect b="0" l="1487" r="0" t="1224"/>
          <a:stretch/>
        </p:blipFill>
        <p:spPr>
          <a:xfrm>
            <a:off x="5143525" y="1468225"/>
            <a:ext cx="3821249" cy="313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Gráficos de Áreas</a:t>
            </a:r>
            <a:endParaRPr/>
          </a:p>
        </p:txBody>
      </p:sp>
      <p:sp>
        <p:nvSpPr>
          <p:cNvPr id="362" name="Google Shape;362;p26"/>
          <p:cNvSpPr txBox="1"/>
          <p:nvPr>
            <p:ph idx="1" type="body"/>
          </p:nvPr>
        </p:nvSpPr>
        <p:spPr>
          <a:xfrm>
            <a:off x="451850" y="1682450"/>
            <a:ext cx="4316700" cy="284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1500">
                <a:solidFill>
                  <a:srgbClr val="1F1F1F"/>
                </a:solidFill>
                <a:highlight>
                  <a:srgbClr val="FFFFFF"/>
                </a:highlight>
                <a:latin typeface="Roboto"/>
                <a:ea typeface="Roboto"/>
                <a:cs typeface="Roboto"/>
                <a:sym typeface="Roboto"/>
              </a:rPr>
              <a:t>El espacio situado debajo de las líneas está sombreado para que se aprecie mejor la magnitud de las tendencias.</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rPr lang="es" sz="1500">
                <a:solidFill>
                  <a:srgbClr val="1F1F1F"/>
                </a:solidFill>
                <a:highlight>
                  <a:srgbClr val="FFFFFF"/>
                </a:highlight>
                <a:latin typeface="Roboto"/>
                <a:ea typeface="Roboto"/>
                <a:cs typeface="Roboto"/>
                <a:sym typeface="Roboto"/>
              </a:rPr>
              <a:t>Un punto (x,y) puede representar el “100%” de una observación, o una medida de tendencia.</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1200"/>
              </a:spcAft>
              <a:buNone/>
            </a:pPr>
            <a:r>
              <a:rPr lang="es" sz="1500">
                <a:solidFill>
                  <a:srgbClr val="1F1F1F"/>
                </a:solidFill>
                <a:highlight>
                  <a:srgbClr val="FFFFFF"/>
                </a:highlight>
                <a:latin typeface="Roboto"/>
                <a:ea typeface="Roboto"/>
                <a:cs typeface="Roboto"/>
                <a:sym typeface="Roboto"/>
              </a:rPr>
              <a:t>Para variables </a:t>
            </a:r>
            <a:r>
              <a:rPr b="1" lang="es" sz="1500">
                <a:solidFill>
                  <a:srgbClr val="1F1F1F"/>
                </a:solidFill>
                <a:highlight>
                  <a:srgbClr val="FFFFFF"/>
                </a:highlight>
                <a:latin typeface="Roboto"/>
                <a:ea typeface="Roboto"/>
                <a:cs typeface="Roboto"/>
                <a:sym typeface="Roboto"/>
              </a:rPr>
              <a:t>numéricas</a:t>
            </a:r>
            <a:r>
              <a:rPr lang="es" sz="1500">
                <a:solidFill>
                  <a:srgbClr val="1F1F1F"/>
                </a:solidFill>
                <a:highlight>
                  <a:srgbClr val="FFFFFF"/>
                </a:highlight>
                <a:latin typeface="Roboto"/>
                <a:ea typeface="Roboto"/>
                <a:cs typeface="Roboto"/>
                <a:sym typeface="Roboto"/>
              </a:rPr>
              <a:t>, basadas en el tiempo</a:t>
            </a:r>
            <a:endParaRPr sz="1500">
              <a:solidFill>
                <a:srgbClr val="1F1F1F"/>
              </a:solidFill>
              <a:highlight>
                <a:srgbClr val="FFFFFF"/>
              </a:highlight>
              <a:latin typeface="Roboto"/>
              <a:ea typeface="Roboto"/>
              <a:cs typeface="Roboto"/>
              <a:sym typeface="Roboto"/>
            </a:endParaRPr>
          </a:p>
        </p:txBody>
      </p:sp>
      <p:pic>
        <p:nvPicPr>
          <p:cNvPr id="363" name="Google Shape;363;p26"/>
          <p:cNvPicPr preferRelativeResize="0"/>
          <p:nvPr/>
        </p:nvPicPr>
        <p:blipFill>
          <a:blip r:embed="rId3">
            <a:alphaModFix/>
          </a:blip>
          <a:stretch>
            <a:fillRect/>
          </a:stretch>
        </p:blipFill>
        <p:spPr>
          <a:xfrm>
            <a:off x="4661375" y="990750"/>
            <a:ext cx="4392151" cy="393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Gráficos de Áreas</a:t>
            </a:r>
            <a:endParaRPr/>
          </a:p>
        </p:txBody>
      </p:sp>
      <p:sp>
        <p:nvSpPr>
          <p:cNvPr id="369" name="Google Shape;369;p27"/>
          <p:cNvSpPr txBox="1"/>
          <p:nvPr>
            <p:ph idx="1" type="body"/>
          </p:nvPr>
        </p:nvSpPr>
        <p:spPr>
          <a:xfrm>
            <a:off x="451850" y="1682450"/>
            <a:ext cx="4022400" cy="284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500">
                <a:solidFill>
                  <a:srgbClr val="1F1F1F"/>
                </a:solidFill>
                <a:highlight>
                  <a:srgbClr val="FFFFFF"/>
                </a:highlight>
                <a:latin typeface="Roboto"/>
                <a:ea typeface="Roboto"/>
                <a:cs typeface="Roboto"/>
                <a:sym typeface="Roboto"/>
              </a:rPr>
              <a:t>El espacio situado debajo de las líneas está sombreado para que se aprecie mejor la magnitud de las tendencias.</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500">
              <a:solidFill>
                <a:srgbClr val="1F1F1F"/>
              </a:solidFill>
              <a:highlight>
                <a:srgbClr val="FFFFFF"/>
              </a:highlight>
              <a:latin typeface="Roboto"/>
              <a:ea typeface="Roboto"/>
              <a:cs typeface="Roboto"/>
              <a:sym typeface="Roboto"/>
            </a:endParaRPr>
          </a:p>
          <a:p>
            <a:pPr indent="0" lvl="0" marL="0" rtl="0" algn="l">
              <a:spcBef>
                <a:spcPts val="1200"/>
              </a:spcBef>
              <a:spcAft>
                <a:spcPts val="1200"/>
              </a:spcAft>
              <a:buNone/>
            </a:pPr>
            <a:r>
              <a:rPr lang="es" sz="1500">
                <a:solidFill>
                  <a:srgbClr val="1F1F1F"/>
                </a:solidFill>
                <a:highlight>
                  <a:srgbClr val="FFFFFF"/>
                </a:highlight>
                <a:latin typeface="Roboto"/>
                <a:ea typeface="Roboto"/>
                <a:cs typeface="Roboto"/>
                <a:sym typeface="Roboto"/>
              </a:rPr>
              <a:t>Un punto puede representar diferencias entre dos observaciones en un determinado tiempo</a:t>
            </a:r>
            <a:endParaRPr sz="1500">
              <a:solidFill>
                <a:srgbClr val="1F1F1F"/>
              </a:solidFill>
              <a:highlight>
                <a:srgbClr val="FFFFFF"/>
              </a:highlight>
              <a:latin typeface="Roboto"/>
              <a:ea typeface="Roboto"/>
              <a:cs typeface="Roboto"/>
              <a:sym typeface="Roboto"/>
            </a:endParaRPr>
          </a:p>
        </p:txBody>
      </p:sp>
      <p:pic>
        <p:nvPicPr>
          <p:cNvPr id="370" name="Google Shape;370;p27"/>
          <p:cNvPicPr preferRelativeResize="0"/>
          <p:nvPr/>
        </p:nvPicPr>
        <p:blipFill>
          <a:blip r:embed="rId3">
            <a:alphaModFix/>
          </a:blip>
          <a:stretch>
            <a:fillRect/>
          </a:stretch>
        </p:blipFill>
        <p:spPr>
          <a:xfrm>
            <a:off x="4338050" y="779250"/>
            <a:ext cx="4756800" cy="415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Gráficos de Torta</a:t>
            </a:r>
            <a:endParaRPr/>
          </a:p>
        </p:txBody>
      </p:sp>
      <p:sp>
        <p:nvSpPr>
          <p:cNvPr id="376" name="Google Shape;376;p28"/>
          <p:cNvSpPr txBox="1"/>
          <p:nvPr>
            <p:ph idx="1" type="body"/>
          </p:nvPr>
        </p:nvSpPr>
        <p:spPr>
          <a:xfrm>
            <a:off x="794250" y="1932375"/>
            <a:ext cx="40224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Estos gráficos sólo representan y comparan una variable. </a:t>
            </a:r>
            <a:endParaRPr/>
          </a:p>
          <a:p>
            <a:pPr indent="0" lvl="0" marL="0" rtl="0" algn="l">
              <a:spcBef>
                <a:spcPts val="1200"/>
              </a:spcBef>
              <a:spcAft>
                <a:spcPts val="0"/>
              </a:spcAft>
              <a:buNone/>
            </a:pPr>
            <a:r>
              <a:rPr lang="es"/>
              <a:t>A cada cualidad de la variable le pertenece una porción del gráfico. </a:t>
            </a:r>
            <a:endParaRPr/>
          </a:p>
          <a:p>
            <a:pPr indent="0" lvl="0" marL="0" rtl="0" algn="l">
              <a:spcBef>
                <a:spcPts val="1200"/>
              </a:spcBef>
              <a:spcAft>
                <a:spcPts val="0"/>
              </a:spcAft>
              <a:buNone/>
            </a:pPr>
            <a:r>
              <a:rPr lang="es"/>
              <a:t>Las cifras que se anotan sobre cada trozo se expresan en porcentajes, por eso son útiles cuando la información que tienes es en su mayoría numérica y son pocos datos.</a:t>
            </a:r>
            <a:endParaRPr/>
          </a:p>
          <a:p>
            <a:pPr indent="0" lvl="0" marL="0" rtl="0" algn="l">
              <a:spcBef>
                <a:spcPts val="1200"/>
              </a:spcBef>
              <a:spcAft>
                <a:spcPts val="0"/>
              </a:spcAft>
              <a:buNone/>
            </a:pPr>
            <a:r>
              <a:rPr lang="es"/>
              <a:t>Se utiliza para variables </a:t>
            </a:r>
            <a:r>
              <a:rPr b="1" lang="es"/>
              <a:t>categóricas</a:t>
            </a:r>
            <a:endParaRPr b="1"/>
          </a:p>
          <a:p>
            <a:pPr indent="0" lvl="0" marL="0" rtl="0" algn="l">
              <a:spcBef>
                <a:spcPts val="1200"/>
              </a:spcBef>
              <a:spcAft>
                <a:spcPts val="1200"/>
              </a:spcAft>
              <a:buNone/>
            </a:pPr>
            <a:r>
              <a:t/>
            </a:r>
            <a:endParaRPr/>
          </a:p>
        </p:txBody>
      </p:sp>
      <p:pic>
        <p:nvPicPr>
          <p:cNvPr id="377" name="Google Shape;377;p28"/>
          <p:cNvPicPr preferRelativeResize="0"/>
          <p:nvPr/>
        </p:nvPicPr>
        <p:blipFill>
          <a:blip r:embed="rId3">
            <a:alphaModFix/>
          </a:blip>
          <a:stretch>
            <a:fillRect/>
          </a:stretch>
        </p:blipFill>
        <p:spPr>
          <a:xfrm>
            <a:off x="5038650" y="1209675"/>
            <a:ext cx="3796625" cy="313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Diagrama de Caja</a:t>
            </a:r>
            <a:endParaRPr/>
          </a:p>
        </p:txBody>
      </p:sp>
      <p:sp>
        <p:nvSpPr>
          <p:cNvPr id="383" name="Google Shape;383;p29"/>
          <p:cNvSpPr txBox="1"/>
          <p:nvPr>
            <p:ph idx="1" type="body"/>
          </p:nvPr>
        </p:nvSpPr>
        <p:spPr>
          <a:xfrm>
            <a:off x="211500" y="1528625"/>
            <a:ext cx="3531600" cy="348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633"/>
              <a:t>Visualiza la distribución de una </a:t>
            </a:r>
            <a:br>
              <a:rPr lang="es" sz="1633"/>
            </a:br>
            <a:r>
              <a:rPr b="1" lang="es" sz="1633"/>
              <a:t>variable numérica continúas </a:t>
            </a:r>
            <a:endParaRPr b="1" sz="1633"/>
          </a:p>
          <a:p>
            <a:pPr indent="0" lvl="0" marL="0" rtl="0" algn="l">
              <a:spcBef>
                <a:spcPts val="1200"/>
              </a:spcBef>
              <a:spcAft>
                <a:spcPts val="0"/>
              </a:spcAft>
              <a:buNone/>
            </a:pPr>
            <a:r>
              <a:rPr lang="es" sz="1633"/>
              <a:t>Pueden estar agrupadas por una</a:t>
            </a:r>
            <a:r>
              <a:rPr b="1" lang="es" sz="1633"/>
              <a:t> variable categórica</a:t>
            </a:r>
            <a:endParaRPr b="1" sz="1633"/>
          </a:p>
          <a:p>
            <a:pPr indent="0" lvl="0" marL="0" rtl="0" algn="l">
              <a:spcBef>
                <a:spcPts val="1200"/>
              </a:spcBef>
              <a:spcAft>
                <a:spcPts val="0"/>
              </a:spcAft>
              <a:buNone/>
            </a:pPr>
            <a:r>
              <a:rPr lang="es"/>
              <a:t>Conceptos</a:t>
            </a:r>
            <a:endParaRPr/>
          </a:p>
          <a:p>
            <a:pPr indent="-314960" lvl="0" marL="457200" rtl="0" algn="l">
              <a:spcBef>
                <a:spcPts val="1200"/>
              </a:spcBef>
              <a:spcAft>
                <a:spcPts val="0"/>
              </a:spcAft>
              <a:buSzPct val="100000"/>
              <a:buChar char="●"/>
            </a:pPr>
            <a:r>
              <a:rPr lang="es" sz="1600"/>
              <a:t>Cuartiles</a:t>
            </a:r>
            <a:r>
              <a:rPr lang="es" sz="1600"/>
              <a:t> Q1, Q2 y Q3</a:t>
            </a:r>
            <a:endParaRPr sz="1600"/>
          </a:p>
          <a:p>
            <a:pPr indent="-314960" lvl="0" marL="457200" rtl="0" algn="l">
              <a:spcBef>
                <a:spcPts val="0"/>
              </a:spcBef>
              <a:spcAft>
                <a:spcPts val="0"/>
              </a:spcAft>
              <a:buSzPct val="100000"/>
              <a:buChar char="●"/>
            </a:pPr>
            <a:r>
              <a:rPr lang="es" sz="1600"/>
              <a:t>Rango Intercuartil </a:t>
            </a:r>
            <a:endParaRPr sz="1600"/>
          </a:p>
          <a:p>
            <a:pPr indent="-314960" lvl="1" marL="1371600" rtl="0" algn="l">
              <a:spcBef>
                <a:spcPts val="0"/>
              </a:spcBef>
              <a:spcAft>
                <a:spcPts val="0"/>
              </a:spcAft>
              <a:buSzPct val="100000"/>
              <a:buChar char="○"/>
            </a:pPr>
            <a:r>
              <a:rPr lang="es" sz="1600"/>
              <a:t>(Q3 - Q1 = IQR)</a:t>
            </a:r>
            <a:endParaRPr sz="1600"/>
          </a:p>
          <a:p>
            <a:pPr indent="-314960" lvl="0" marL="457200" rtl="0" algn="l">
              <a:spcBef>
                <a:spcPts val="0"/>
              </a:spcBef>
              <a:spcAft>
                <a:spcPts val="0"/>
              </a:spcAft>
              <a:buSzPct val="100000"/>
              <a:buChar char="●"/>
            </a:pPr>
            <a:r>
              <a:rPr lang="es" sz="1600"/>
              <a:t>Los bigotes se construyen según </a:t>
            </a:r>
            <a:endParaRPr sz="1600"/>
          </a:p>
          <a:p>
            <a:pPr indent="-304165" lvl="1" marL="914400" rtl="0" algn="l">
              <a:spcBef>
                <a:spcPts val="0"/>
              </a:spcBef>
              <a:spcAft>
                <a:spcPts val="0"/>
              </a:spcAft>
              <a:buSzPct val="100000"/>
              <a:buChar char="○"/>
            </a:pPr>
            <a:r>
              <a:rPr lang="es" sz="1400"/>
              <a:t>Q1–1.5RIC </a:t>
            </a:r>
            <a:endParaRPr sz="1400"/>
          </a:p>
          <a:p>
            <a:pPr indent="-304165" lvl="1" marL="914400" rtl="0" algn="l">
              <a:spcBef>
                <a:spcPts val="0"/>
              </a:spcBef>
              <a:spcAft>
                <a:spcPts val="0"/>
              </a:spcAft>
              <a:buSzPct val="100000"/>
              <a:buChar char="○"/>
            </a:pPr>
            <a:r>
              <a:rPr lang="es" sz="1400"/>
              <a:t>Q3+1.5 RIC.</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84" name="Google Shape;384;p29"/>
          <p:cNvPicPr preferRelativeResize="0"/>
          <p:nvPr/>
        </p:nvPicPr>
        <p:blipFill>
          <a:blip r:embed="rId3">
            <a:alphaModFix/>
          </a:blip>
          <a:stretch>
            <a:fillRect/>
          </a:stretch>
        </p:blipFill>
        <p:spPr>
          <a:xfrm>
            <a:off x="3615000" y="1528625"/>
            <a:ext cx="5529124" cy="2764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Diagrama de Caja</a:t>
            </a:r>
            <a:endParaRPr/>
          </a:p>
        </p:txBody>
      </p:sp>
      <p:sp>
        <p:nvSpPr>
          <p:cNvPr id="390" name="Google Shape;390;p30"/>
          <p:cNvSpPr txBox="1"/>
          <p:nvPr>
            <p:ph idx="1" type="body"/>
          </p:nvPr>
        </p:nvSpPr>
        <p:spPr>
          <a:xfrm>
            <a:off x="211500" y="1528625"/>
            <a:ext cx="5085900" cy="3451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
              <a:t>Algunas reglas:</a:t>
            </a:r>
            <a:endParaRPr b="1"/>
          </a:p>
          <a:p>
            <a:pPr indent="-325129" lvl="0" marL="457200" rtl="0" algn="l">
              <a:spcBef>
                <a:spcPts val="1200"/>
              </a:spcBef>
              <a:spcAft>
                <a:spcPts val="0"/>
              </a:spcAft>
              <a:buSzPct val="100000"/>
              <a:buChar char="●"/>
            </a:pPr>
            <a:r>
              <a:rPr lang="es" sz="1643"/>
              <a:t>La caja contiene el 50% de los datos </a:t>
            </a:r>
            <a:endParaRPr sz="1643"/>
          </a:p>
          <a:p>
            <a:pPr indent="-325129" lvl="0" marL="457200" rtl="0" algn="l">
              <a:spcBef>
                <a:spcPts val="0"/>
              </a:spcBef>
              <a:spcAft>
                <a:spcPts val="0"/>
              </a:spcAft>
              <a:buSzPct val="100000"/>
              <a:buChar char="●"/>
            </a:pPr>
            <a:r>
              <a:rPr lang="es" sz="1643"/>
              <a:t>la línea horizontal representa la mediana.</a:t>
            </a:r>
            <a:endParaRPr sz="1643"/>
          </a:p>
          <a:p>
            <a:pPr indent="-325129" lvl="0" marL="457200" rtl="0" algn="l">
              <a:spcBef>
                <a:spcPts val="0"/>
              </a:spcBef>
              <a:spcAft>
                <a:spcPts val="0"/>
              </a:spcAft>
              <a:buSzPct val="100000"/>
              <a:buChar char="●"/>
            </a:pPr>
            <a:r>
              <a:rPr lang="es" sz="1643"/>
              <a:t>línea</a:t>
            </a:r>
            <a:r>
              <a:rPr lang="es" sz="1643"/>
              <a:t> superior representa el 25% de los datos, la superor 75%</a:t>
            </a:r>
            <a:endParaRPr sz="1643"/>
          </a:p>
          <a:p>
            <a:pPr indent="-325129" lvl="0" marL="457200" rtl="0" algn="l">
              <a:spcBef>
                <a:spcPts val="0"/>
              </a:spcBef>
              <a:spcAft>
                <a:spcPts val="0"/>
              </a:spcAft>
              <a:buSzPct val="100000"/>
              <a:buChar char="●"/>
            </a:pPr>
            <a:r>
              <a:rPr lang="es" sz="1643"/>
              <a:t>L</a:t>
            </a:r>
            <a:r>
              <a:rPr lang="es" sz="1643"/>
              <a:t>íneas punteadas que salen hacia arriba y hacia abajo representan los máximos y mínimos respectivamente.</a:t>
            </a:r>
            <a:endParaRPr sz="1643"/>
          </a:p>
          <a:p>
            <a:pPr indent="-325129" lvl="0" marL="457200" rtl="0" algn="l">
              <a:spcBef>
                <a:spcPts val="0"/>
              </a:spcBef>
              <a:spcAft>
                <a:spcPts val="0"/>
              </a:spcAft>
              <a:buSzPct val="100000"/>
              <a:buChar char="●"/>
            </a:pPr>
            <a:r>
              <a:rPr lang="es" sz="1643"/>
              <a:t>Líneas punteadas representan máx y min</a:t>
            </a:r>
            <a:endParaRPr sz="1643"/>
          </a:p>
          <a:p>
            <a:pPr indent="-325129" lvl="0" marL="457200" rtl="0" algn="l">
              <a:spcBef>
                <a:spcPts val="0"/>
              </a:spcBef>
              <a:spcAft>
                <a:spcPts val="0"/>
              </a:spcAft>
              <a:buSzPct val="100000"/>
              <a:buChar char="●"/>
            </a:pPr>
            <a:r>
              <a:rPr lang="es" sz="1643"/>
              <a:t>Puntos negros representan valores fuera de rango</a:t>
            </a:r>
            <a:endParaRPr sz="164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1" name="Google Shape;391;p30"/>
          <p:cNvPicPr preferRelativeResize="0"/>
          <p:nvPr/>
        </p:nvPicPr>
        <p:blipFill>
          <a:blip r:embed="rId3">
            <a:alphaModFix/>
          </a:blip>
          <a:stretch>
            <a:fillRect/>
          </a:stretch>
        </p:blipFill>
        <p:spPr>
          <a:xfrm>
            <a:off x="5545725" y="1202275"/>
            <a:ext cx="3240825"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Gráficos de Violín</a:t>
            </a:r>
            <a:endParaRPr/>
          </a:p>
        </p:txBody>
      </p:sp>
      <p:sp>
        <p:nvSpPr>
          <p:cNvPr id="397" name="Google Shape;397;p31"/>
          <p:cNvSpPr txBox="1"/>
          <p:nvPr>
            <p:ph idx="1" type="body"/>
          </p:nvPr>
        </p:nvSpPr>
        <p:spPr>
          <a:xfrm>
            <a:off x="682600" y="1990050"/>
            <a:ext cx="3211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Sirve para visualizar:</a:t>
            </a:r>
            <a:endParaRPr/>
          </a:p>
          <a:p>
            <a:pPr indent="-311150" lvl="0" marL="457200" rtl="0" algn="l">
              <a:spcBef>
                <a:spcPts val="1200"/>
              </a:spcBef>
              <a:spcAft>
                <a:spcPts val="0"/>
              </a:spcAft>
              <a:buSzPts val="1300"/>
              <a:buChar char="●"/>
            </a:pPr>
            <a:r>
              <a:rPr lang="es"/>
              <a:t>La distribución de una variable numérica.</a:t>
            </a:r>
            <a:endParaRPr/>
          </a:p>
          <a:p>
            <a:pPr indent="-311150" lvl="0" marL="457200" rtl="0" algn="l">
              <a:spcBef>
                <a:spcPts val="0"/>
              </a:spcBef>
              <a:spcAft>
                <a:spcPts val="0"/>
              </a:spcAft>
              <a:buSzPts val="1300"/>
              <a:buChar char="●"/>
            </a:pPr>
            <a:r>
              <a:rPr lang="es"/>
              <a:t>Valores fuera de rango</a:t>
            </a:r>
            <a:endParaRPr/>
          </a:p>
          <a:p>
            <a:pPr indent="-311150" lvl="0" marL="457200" rtl="0" algn="l">
              <a:spcBef>
                <a:spcPts val="0"/>
              </a:spcBef>
              <a:spcAft>
                <a:spcPts val="0"/>
              </a:spcAft>
              <a:buSzPts val="1300"/>
              <a:buChar char="●"/>
            </a:pPr>
            <a:r>
              <a:rPr lang="es"/>
              <a:t>Rango intercuartil</a:t>
            </a:r>
            <a:endParaRPr/>
          </a:p>
          <a:p>
            <a:pPr indent="-311150" lvl="0" marL="457200" rtl="0" algn="l">
              <a:spcBef>
                <a:spcPts val="0"/>
              </a:spcBef>
              <a:spcAft>
                <a:spcPts val="0"/>
              </a:spcAft>
              <a:buSzPts val="1300"/>
              <a:buChar char="●"/>
            </a:pPr>
            <a:r>
              <a:rPr lang="es"/>
              <a:t>Media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8" name="Google Shape;398;p31"/>
          <p:cNvPicPr preferRelativeResize="0"/>
          <p:nvPr/>
        </p:nvPicPr>
        <p:blipFill rotWithShape="1">
          <a:blip r:embed="rId3">
            <a:alphaModFix/>
          </a:blip>
          <a:srcRect b="0" l="0" r="0" t="0"/>
          <a:stretch/>
        </p:blipFill>
        <p:spPr>
          <a:xfrm>
            <a:off x="4259025" y="960375"/>
            <a:ext cx="4710850" cy="346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Temas</a:t>
            </a:r>
            <a:endParaRPr/>
          </a:p>
        </p:txBody>
      </p:sp>
      <p:sp>
        <p:nvSpPr>
          <p:cNvPr id="284" name="Google Shape;284;p14"/>
          <p:cNvSpPr txBox="1"/>
          <p:nvPr>
            <p:ph idx="1" type="body"/>
          </p:nvPr>
        </p:nvSpPr>
        <p:spPr>
          <a:xfrm>
            <a:off x="1303800" y="1281650"/>
            <a:ext cx="7030500" cy="363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1600"/>
              <a:t>Estadística: descriptiva e inferencial</a:t>
            </a:r>
            <a:endParaRPr sz="1600"/>
          </a:p>
          <a:p>
            <a:pPr indent="0" lvl="0" marL="0" rtl="0" algn="l">
              <a:lnSpc>
                <a:spcPct val="150000"/>
              </a:lnSpc>
              <a:spcBef>
                <a:spcPts val="1200"/>
              </a:spcBef>
              <a:spcAft>
                <a:spcPts val="0"/>
              </a:spcAft>
              <a:buNone/>
            </a:pPr>
            <a:r>
              <a:rPr lang="es" sz="1600"/>
              <a:t>Fundamentos Análisis de Datos</a:t>
            </a:r>
            <a:endParaRPr sz="1600"/>
          </a:p>
          <a:p>
            <a:pPr indent="457200" lvl="0" marL="0" rtl="0" algn="l">
              <a:lnSpc>
                <a:spcPct val="150000"/>
              </a:lnSpc>
              <a:spcBef>
                <a:spcPts val="1200"/>
              </a:spcBef>
              <a:spcAft>
                <a:spcPts val="0"/>
              </a:spcAft>
              <a:buNone/>
            </a:pPr>
            <a:r>
              <a:rPr lang="es" sz="1600"/>
              <a:t>Tipos de Datos</a:t>
            </a:r>
            <a:endParaRPr sz="1600"/>
          </a:p>
          <a:p>
            <a:pPr indent="457200" lvl="0" marL="0" rtl="0" algn="l">
              <a:lnSpc>
                <a:spcPct val="150000"/>
              </a:lnSpc>
              <a:spcBef>
                <a:spcPts val="1200"/>
              </a:spcBef>
              <a:spcAft>
                <a:spcPts val="0"/>
              </a:spcAft>
              <a:buNone/>
            </a:pPr>
            <a:r>
              <a:rPr lang="es" sz="1600"/>
              <a:t>Centralidad y Dispersión</a:t>
            </a:r>
            <a:endParaRPr sz="1600"/>
          </a:p>
          <a:p>
            <a:pPr indent="457200" lvl="0" marL="0" rtl="0" algn="l">
              <a:lnSpc>
                <a:spcPct val="150000"/>
              </a:lnSpc>
              <a:spcBef>
                <a:spcPts val="1200"/>
              </a:spcBef>
              <a:spcAft>
                <a:spcPts val="0"/>
              </a:spcAft>
              <a:buNone/>
            </a:pPr>
            <a:r>
              <a:rPr lang="es" sz="1600"/>
              <a:t>Tipos de Visualizaciones</a:t>
            </a:r>
            <a:endParaRPr sz="1600"/>
          </a:p>
          <a:p>
            <a:pPr indent="0" lvl="0" marL="0" rtl="0" algn="l">
              <a:lnSpc>
                <a:spcPct val="150000"/>
              </a:lnSpc>
              <a:spcBef>
                <a:spcPts val="1200"/>
              </a:spcBef>
              <a:spcAft>
                <a:spcPts val="1200"/>
              </a:spcAft>
              <a:buNone/>
            </a:pPr>
            <a:r>
              <a:rPr lang="es" sz="1600"/>
              <a:t>Introducción a EDA con Python</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 de Vela</a:t>
            </a:r>
            <a:endParaRPr/>
          </a:p>
        </p:txBody>
      </p:sp>
      <p:sp>
        <p:nvSpPr>
          <p:cNvPr id="404" name="Google Shape;404;p32"/>
          <p:cNvSpPr txBox="1"/>
          <p:nvPr>
            <p:ph idx="1" type="body"/>
          </p:nvPr>
        </p:nvSpPr>
        <p:spPr>
          <a:xfrm>
            <a:off x="394175" y="1761450"/>
            <a:ext cx="5330700" cy="30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Utilizado en el análisis financiero, compra y venta de acciones o crypto. Evalúa las tendencias.</a:t>
            </a:r>
            <a:endParaRPr/>
          </a:p>
          <a:p>
            <a:pPr indent="0" lvl="0" marL="0" rtl="0" algn="l">
              <a:spcBef>
                <a:spcPts val="1200"/>
              </a:spcBef>
              <a:spcAft>
                <a:spcPts val="1200"/>
              </a:spcAft>
              <a:buNone/>
            </a:pPr>
            <a:r>
              <a:rPr lang="es"/>
              <a:t>Los especialistas suelen estudiar </a:t>
            </a:r>
            <a:r>
              <a:rPr i="1" lang="es"/>
              <a:t>“los patrones”</a:t>
            </a:r>
            <a:r>
              <a:rPr lang="es"/>
              <a:t> que se forman. </a:t>
            </a:r>
            <a:endParaRPr/>
          </a:p>
        </p:txBody>
      </p:sp>
      <p:pic>
        <p:nvPicPr>
          <p:cNvPr id="405" name="Google Shape;405;p32"/>
          <p:cNvPicPr preferRelativeResize="0"/>
          <p:nvPr/>
        </p:nvPicPr>
        <p:blipFill>
          <a:blip r:embed="rId3">
            <a:alphaModFix/>
          </a:blip>
          <a:stretch>
            <a:fillRect/>
          </a:stretch>
        </p:blipFill>
        <p:spPr>
          <a:xfrm>
            <a:off x="5466425" y="1392400"/>
            <a:ext cx="3950600" cy="2633725"/>
          </a:xfrm>
          <a:prstGeom prst="rect">
            <a:avLst/>
          </a:prstGeom>
          <a:noFill/>
          <a:ln>
            <a:noFill/>
          </a:ln>
        </p:spPr>
      </p:pic>
      <p:pic>
        <p:nvPicPr>
          <p:cNvPr id="406" name="Google Shape;406;p32"/>
          <p:cNvPicPr preferRelativeResize="0"/>
          <p:nvPr/>
        </p:nvPicPr>
        <p:blipFill>
          <a:blip r:embed="rId4">
            <a:alphaModFix/>
          </a:blip>
          <a:stretch>
            <a:fillRect/>
          </a:stretch>
        </p:blipFill>
        <p:spPr>
          <a:xfrm>
            <a:off x="517481" y="2822156"/>
            <a:ext cx="4705300" cy="2068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 de Vela</a:t>
            </a:r>
            <a:endParaRPr/>
          </a:p>
        </p:txBody>
      </p:sp>
      <p:sp>
        <p:nvSpPr>
          <p:cNvPr id="412" name="Google Shape;412;p33"/>
          <p:cNvSpPr txBox="1"/>
          <p:nvPr>
            <p:ph idx="1" type="body"/>
          </p:nvPr>
        </p:nvSpPr>
        <p:spPr>
          <a:xfrm>
            <a:off x="394175" y="1761450"/>
            <a:ext cx="5145600" cy="306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s" sz="1600"/>
              <a:t>El color de la vela indica la dirección</a:t>
            </a:r>
            <a:endParaRPr sz="1600"/>
          </a:p>
          <a:p>
            <a:pPr indent="-330200" lvl="0" marL="457200" rtl="0" algn="l">
              <a:spcBef>
                <a:spcPts val="0"/>
              </a:spcBef>
              <a:spcAft>
                <a:spcPts val="0"/>
              </a:spcAft>
              <a:buSzPts val="1600"/>
              <a:buChar char="●"/>
            </a:pPr>
            <a:r>
              <a:rPr lang="es" sz="1600"/>
              <a:t>Tendencia bajista. </a:t>
            </a:r>
            <a:endParaRPr sz="1600"/>
          </a:p>
          <a:p>
            <a:pPr indent="-317500" lvl="1" marL="914400" rtl="0" algn="l">
              <a:spcBef>
                <a:spcPts val="0"/>
              </a:spcBef>
              <a:spcAft>
                <a:spcPts val="0"/>
              </a:spcAft>
              <a:buSzPts val="1400"/>
              <a:buChar char="○"/>
            </a:pPr>
            <a:r>
              <a:rPr lang="es" sz="1400"/>
              <a:t>Si la apertura es mayor que el cierre (negro o rojo). </a:t>
            </a:r>
            <a:endParaRPr sz="1400"/>
          </a:p>
          <a:p>
            <a:pPr indent="-330200" lvl="0" marL="457200" rtl="0" algn="l">
              <a:spcBef>
                <a:spcPts val="0"/>
              </a:spcBef>
              <a:spcAft>
                <a:spcPts val="0"/>
              </a:spcAft>
              <a:buSzPts val="1600"/>
              <a:buChar char="●"/>
            </a:pPr>
            <a:r>
              <a:rPr lang="es" sz="1600"/>
              <a:t>Tendencia alcista. </a:t>
            </a:r>
            <a:endParaRPr sz="1600"/>
          </a:p>
          <a:p>
            <a:pPr indent="-317500" lvl="1" marL="914400" rtl="0" algn="l">
              <a:spcBef>
                <a:spcPts val="0"/>
              </a:spcBef>
              <a:spcAft>
                <a:spcPts val="0"/>
              </a:spcAft>
              <a:buSzPts val="1400"/>
              <a:buChar char="○"/>
            </a:pPr>
            <a:r>
              <a:rPr lang="es" sz="1400"/>
              <a:t>Si la apertura es menor que el cierre (blanco o verde). </a:t>
            </a:r>
            <a:endParaRPr sz="1400"/>
          </a:p>
          <a:p>
            <a:pPr indent="-330200" lvl="0" marL="457200" rtl="0" algn="l">
              <a:spcBef>
                <a:spcPts val="0"/>
              </a:spcBef>
              <a:spcAft>
                <a:spcPts val="0"/>
              </a:spcAft>
              <a:buSzPts val="1600"/>
              <a:buChar char="●"/>
            </a:pPr>
            <a:r>
              <a:rPr lang="es" sz="1600"/>
              <a:t>Las líneas indican valor máx o mínimo</a:t>
            </a:r>
            <a:endParaRPr sz="1600"/>
          </a:p>
          <a:p>
            <a:pPr indent="0" lvl="0" marL="0" rtl="0" algn="l">
              <a:spcBef>
                <a:spcPts val="1200"/>
              </a:spcBef>
              <a:spcAft>
                <a:spcPts val="1200"/>
              </a:spcAft>
              <a:buNone/>
            </a:pPr>
            <a:r>
              <a:t/>
            </a:r>
            <a:endParaRPr/>
          </a:p>
        </p:txBody>
      </p:sp>
      <p:pic>
        <p:nvPicPr>
          <p:cNvPr id="413" name="Google Shape;413;p33"/>
          <p:cNvPicPr preferRelativeResize="0"/>
          <p:nvPr/>
        </p:nvPicPr>
        <p:blipFill>
          <a:blip r:embed="rId3">
            <a:alphaModFix/>
          </a:blip>
          <a:stretch>
            <a:fillRect/>
          </a:stretch>
        </p:blipFill>
        <p:spPr>
          <a:xfrm>
            <a:off x="5466425" y="1392400"/>
            <a:ext cx="3950600" cy="263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Diagrama de Pareto</a:t>
            </a:r>
            <a:endParaRPr/>
          </a:p>
        </p:txBody>
      </p:sp>
      <p:sp>
        <p:nvSpPr>
          <p:cNvPr id="419" name="Google Shape;419;p34"/>
          <p:cNvSpPr txBox="1"/>
          <p:nvPr>
            <p:ph idx="1" type="body"/>
          </p:nvPr>
        </p:nvSpPr>
        <p:spPr>
          <a:xfrm>
            <a:off x="105750" y="1990050"/>
            <a:ext cx="5153100" cy="302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El Principio de Pareto enuncia que el 80% de los efectos proviene del 20% de las causas.</a:t>
            </a:r>
            <a:endParaRPr/>
          </a:p>
          <a:p>
            <a:pPr indent="0" lvl="0" marL="0" rtl="0" algn="l">
              <a:spcBef>
                <a:spcPts val="1200"/>
              </a:spcBef>
              <a:spcAft>
                <a:spcPts val="0"/>
              </a:spcAft>
              <a:buNone/>
            </a:pPr>
            <a:r>
              <a:rPr lang="es"/>
              <a:t>Permite entonces detectar la información de mayor relevancia, priorizando los esfuerzos</a:t>
            </a:r>
            <a:endParaRPr/>
          </a:p>
          <a:p>
            <a:pPr indent="-311150" lvl="0" marL="457200" rtl="0" algn="l">
              <a:spcBef>
                <a:spcPts val="1200"/>
              </a:spcBef>
              <a:spcAft>
                <a:spcPts val="0"/>
              </a:spcAft>
              <a:buSzPts val="1300"/>
              <a:buChar char="●"/>
            </a:pPr>
            <a:r>
              <a:rPr lang="es"/>
              <a:t>El eje x representa la </a:t>
            </a:r>
            <a:r>
              <a:rPr lang="es"/>
              <a:t>categoría</a:t>
            </a:r>
            <a:endParaRPr/>
          </a:p>
          <a:p>
            <a:pPr indent="-311150" lvl="0" marL="457200" rtl="0" algn="l">
              <a:spcBef>
                <a:spcPts val="0"/>
              </a:spcBef>
              <a:spcAft>
                <a:spcPts val="0"/>
              </a:spcAft>
              <a:buSzPts val="1300"/>
              <a:buChar char="●"/>
            </a:pPr>
            <a:r>
              <a:rPr lang="es"/>
              <a:t>El eje y representa la frecuencia de la </a:t>
            </a:r>
            <a:r>
              <a:rPr lang="es"/>
              <a:t>categoría</a:t>
            </a:r>
            <a:r>
              <a:rPr lang="es"/>
              <a:t> y el porcentaje acumulado de las categorías de izquierda a derecha</a:t>
            </a:r>
            <a:endParaRPr/>
          </a:p>
          <a:p>
            <a:pPr indent="-311150" lvl="0" marL="457200" rtl="0" algn="l">
              <a:spcBef>
                <a:spcPts val="0"/>
              </a:spcBef>
              <a:spcAft>
                <a:spcPts val="0"/>
              </a:spcAft>
              <a:buSzPts val="1300"/>
              <a:buChar char="●"/>
            </a:pPr>
            <a:r>
              <a:rPr lang="es"/>
              <a:t>La curva representa el “porcentaje acumulado”</a:t>
            </a:r>
            <a:endParaRPr/>
          </a:p>
          <a:p>
            <a:pPr indent="-311150" lvl="0" marL="457200" rtl="0" algn="l">
              <a:spcBef>
                <a:spcPts val="0"/>
              </a:spcBef>
              <a:spcAft>
                <a:spcPts val="0"/>
              </a:spcAft>
              <a:buSzPts val="1300"/>
              <a:buChar char="●"/>
            </a:pPr>
            <a:r>
              <a:rPr lang="es"/>
              <a:t>Las barras la frecuencia</a:t>
            </a:r>
            <a:endParaRPr/>
          </a:p>
          <a:p>
            <a:pPr indent="0" lvl="0" marL="0" rtl="0" algn="l">
              <a:spcBef>
                <a:spcPts val="1200"/>
              </a:spcBef>
              <a:spcAft>
                <a:spcPts val="1200"/>
              </a:spcAft>
              <a:buNone/>
            </a:pPr>
            <a:r>
              <a:t/>
            </a:r>
            <a:endParaRPr/>
          </a:p>
        </p:txBody>
      </p:sp>
      <p:pic>
        <p:nvPicPr>
          <p:cNvPr id="420" name="Google Shape;420;p34"/>
          <p:cNvPicPr preferRelativeResize="0"/>
          <p:nvPr/>
        </p:nvPicPr>
        <p:blipFill>
          <a:blip r:embed="rId3">
            <a:alphaModFix/>
          </a:blip>
          <a:stretch>
            <a:fillRect/>
          </a:stretch>
        </p:blipFill>
        <p:spPr>
          <a:xfrm>
            <a:off x="5210800" y="1202275"/>
            <a:ext cx="3739875" cy="341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Dataframes</a:t>
            </a:r>
            <a:endParaRPr/>
          </a:p>
        </p:txBody>
      </p:sp>
      <p:sp>
        <p:nvSpPr>
          <p:cNvPr id="426" name="Google Shape;426;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7" name="Google Shape;427;p35"/>
          <p:cNvPicPr preferRelativeResize="0"/>
          <p:nvPr/>
        </p:nvPicPr>
        <p:blipFill rotWithShape="1">
          <a:blip r:embed="rId3">
            <a:alphaModFix/>
          </a:blip>
          <a:srcRect b="0" l="0" r="0" t="0"/>
          <a:stretch/>
        </p:blipFill>
        <p:spPr>
          <a:xfrm>
            <a:off x="1538437" y="1656725"/>
            <a:ext cx="5926224" cy="300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Dataframes</a:t>
            </a:r>
            <a:endParaRPr/>
          </a:p>
        </p:txBody>
      </p:sp>
      <p:sp>
        <p:nvSpPr>
          <p:cNvPr id="433" name="Google Shape;433;p36"/>
          <p:cNvSpPr txBox="1"/>
          <p:nvPr>
            <p:ph idx="1" type="body"/>
          </p:nvPr>
        </p:nvSpPr>
        <p:spPr>
          <a:xfrm>
            <a:off x="282600" y="1597875"/>
            <a:ext cx="4289400" cy="28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Estructura bidimensional basada en índices</a:t>
            </a:r>
            <a:endParaRPr/>
          </a:p>
          <a:p>
            <a:pPr indent="0" lvl="0" marL="0" rtl="0" algn="l">
              <a:spcBef>
                <a:spcPts val="1200"/>
              </a:spcBef>
              <a:spcAft>
                <a:spcPts val="0"/>
              </a:spcAft>
              <a:buNone/>
            </a:pPr>
            <a:r>
              <a:rPr lang="es"/>
              <a:t>Aceptan distintos tipos de datos</a:t>
            </a:r>
            <a:endParaRPr/>
          </a:p>
          <a:p>
            <a:pPr indent="0" lvl="0" marL="0" rtl="0" algn="l">
              <a:spcBef>
                <a:spcPts val="1200"/>
              </a:spcBef>
              <a:spcAft>
                <a:spcPts val="0"/>
              </a:spcAft>
              <a:buNone/>
            </a:pPr>
            <a:r>
              <a:rPr lang="es"/>
              <a:t>Operaciones:</a:t>
            </a:r>
            <a:endParaRPr/>
          </a:p>
          <a:p>
            <a:pPr indent="-311150" lvl="0" marL="457200" rtl="0" algn="l">
              <a:spcBef>
                <a:spcPts val="1200"/>
              </a:spcBef>
              <a:spcAft>
                <a:spcPts val="0"/>
              </a:spcAft>
              <a:buSzPts val="1300"/>
              <a:buChar char="●"/>
            </a:pPr>
            <a:r>
              <a:rPr lang="es"/>
              <a:t>broadcasting</a:t>
            </a:r>
            <a:endParaRPr/>
          </a:p>
          <a:p>
            <a:pPr indent="-311150" lvl="0" marL="457200" rtl="0" algn="l">
              <a:spcBef>
                <a:spcPts val="0"/>
              </a:spcBef>
              <a:spcAft>
                <a:spcPts val="0"/>
              </a:spcAft>
              <a:buSzPts val="1300"/>
              <a:buChar char="●"/>
            </a:pPr>
            <a:r>
              <a:rPr lang="es"/>
              <a:t>agregaciones, windowing </a:t>
            </a:r>
            <a:endParaRPr/>
          </a:p>
          <a:p>
            <a:pPr indent="-311150" lvl="0" marL="457200" rtl="0" algn="l">
              <a:spcBef>
                <a:spcPts val="0"/>
              </a:spcBef>
              <a:spcAft>
                <a:spcPts val="0"/>
              </a:spcAft>
              <a:buSzPts val="1300"/>
              <a:buChar char="●"/>
            </a:pPr>
            <a:r>
              <a:rPr lang="es"/>
              <a:t>filtros, selección, pivot, merge, concat</a:t>
            </a:r>
            <a:endParaRPr/>
          </a:p>
          <a:p>
            <a:pPr indent="-311150" lvl="0" marL="457200" rtl="0" algn="l">
              <a:spcBef>
                <a:spcPts val="0"/>
              </a:spcBef>
              <a:spcAft>
                <a:spcPts val="0"/>
              </a:spcAft>
              <a:buSzPts val="1300"/>
              <a:buChar char="●"/>
            </a:pPr>
            <a:r>
              <a:rPr lang="es"/>
              <a:t>descriptivas (suma, media, mediana, ….)</a:t>
            </a:r>
            <a:endParaRPr/>
          </a:p>
          <a:p>
            <a:pPr indent="0" lvl="0" marL="0" rtl="0" algn="l">
              <a:spcBef>
                <a:spcPts val="1200"/>
              </a:spcBef>
              <a:spcAft>
                <a:spcPts val="1200"/>
              </a:spcAft>
              <a:buNone/>
            </a:pPr>
            <a:r>
              <a:rPr lang="es"/>
              <a:t>Potencial para limpieza de datos (más sencillo que sql)</a:t>
            </a:r>
            <a:endParaRPr/>
          </a:p>
        </p:txBody>
      </p:sp>
      <p:pic>
        <p:nvPicPr>
          <p:cNvPr id="434" name="Google Shape;434;p36"/>
          <p:cNvPicPr preferRelativeResize="0"/>
          <p:nvPr/>
        </p:nvPicPr>
        <p:blipFill rotWithShape="1">
          <a:blip r:embed="rId3">
            <a:alphaModFix/>
          </a:blip>
          <a:srcRect b="0" l="0" r="0" t="0"/>
          <a:stretch/>
        </p:blipFill>
        <p:spPr>
          <a:xfrm>
            <a:off x="4430125" y="294275"/>
            <a:ext cx="4626475" cy="408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p:txBody>
      </p:sp>
      <p:sp>
        <p:nvSpPr>
          <p:cNvPr id="440" name="Google Shape;440;p37"/>
          <p:cNvSpPr txBox="1"/>
          <p:nvPr>
            <p:ph idx="1" type="body"/>
          </p:nvPr>
        </p:nvSpPr>
        <p:spPr>
          <a:xfrm>
            <a:off x="618150" y="1990050"/>
            <a:ext cx="45372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Tener en cuenta los principios de Tufte! </a:t>
            </a:r>
            <a:endParaRPr sz="1800"/>
          </a:p>
          <a:p>
            <a:pPr indent="0" lvl="0" marL="0" rtl="0" algn="l">
              <a:spcBef>
                <a:spcPts val="1200"/>
              </a:spcBef>
              <a:spcAft>
                <a:spcPts val="0"/>
              </a:spcAft>
              <a:buNone/>
            </a:pPr>
            <a:r>
              <a:rPr lang="es" sz="1800"/>
              <a:t>Mostrar datos tendenciosos, vanidosos, y mal organizados solo altera la percepción del receptor.</a:t>
            </a:r>
            <a:endParaRPr sz="1800"/>
          </a:p>
          <a:p>
            <a:pPr indent="0" lvl="0" marL="0" rtl="0" algn="l">
              <a:spcBef>
                <a:spcPts val="1200"/>
              </a:spcBef>
              <a:spcAft>
                <a:spcPts val="1200"/>
              </a:spcAft>
              <a:buNone/>
            </a:pPr>
            <a:r>
              <a:rPr lang="es" sz="1800"/>
              <a:t>Las personas les cuesta más entender números, no por eso trataremos de confundir a la audiencia</a:t>
            </a:r>
            <a:endParaRPr sz="1800"/>
          </a:p>
        </p:txBody>
      </p:sp>
      <p:pic>
        <p:nvPicPr>
          <p:cNvPr id="441" name="Google Shape;441;p37"/>
          <p:cNvPicPr preferRelativeResize="0"/>
          <p:nvPr/>
        </p:nvPicPr>
        <p:blipFill>
          <a:blip r:embed="rId3">
            <a:alphaModFix/>
          </a:blip>
          <a:stretch>
            <a:fillRect/>
          </a:stretch>
        </p:blipFill>
        <p:spPr>
          <a:xfrm>
            <a:off x="5249425" y="598575"/>
            <a:ext cx="3683851" cy="21453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ph type="title"/>
          </p:nvPr>
        </p:nvSpPr>
        <p:spPr>
          <a:xfrm>
            <a:off x="1303800" y="1582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266"/>
              <a:t>MALAS VISUALIZACIONES</a:t>
            </a:r>
            <a:endParaRPr sz="1266"/>
          </a:p>
        </p:txBody>
      </p:sp>
      <p:sp>
        <p:nvSpPr>
          <p:cNvPr id="447" name="Google Shape;447;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8" name="Google Shape;448;p38"/>
          <p:cNvPicPr preferRelativeResize="0"/>
          <p:nvPr/>
        </p:nvPicPr>
        <p:blipFill rotWithShape="1">
          <a:blip r:embed="rId3">
            <a:alphaModFix/>
          </a:blip>
          <a:srcRect b="0" l="0" r="0" t="0"/>
          <a:stretch/>
        </p:blipFill>
        <p:spPr>
          <a:xfrm>
            <a:off x="2213200" y="915525"/>
            <a:ext cx="5531001" cy="377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9"/>
          <p:cNvSpPr txBox="1"/>
          <p:nvPr>
            <p:ph type="title"/>
          </p:nvPr>
        </p:nvSpPr>
        <p:spPr>
          <a:xfrm>
            <a:off x="1303800" y="1582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266"/>
              <a:t>MALAS VISUALIZACIONES</a:t>
            </a:r>
            <a:endParaRPr sz="1266"/>
          </a:p>
        </p:txBody>
      </p:sp>
      <p:sp>
        <p:nvSpPr>
          <p:cNvPr id="454" name="Google Shape;454;p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5" name="Google Shape;455;p39"/>
          <p:cNvPicPr preferRelativeResize="0"/>
          <p:nvPr/>
        </p:nvPicPr>
        <p:blipFill rotWithShape="1">
          <a:blip r:embed="rId3">
            <a:alphaModFix/>
          </a:blip>
          <a:srcRect b="0" l="0" r="0" t="0"/>
          <a:stretch/>
        </p:blipFill>
        <p:spPr>
          <a:xfrm>
            <a:off x="3452202" y="721802"/>
            <a:ext cx="5644408" cy="3489100"/>
          </a:xfrm>
          <a:prstGeom prst="rect">
            <a:avLst/>
          </a:prstGeom>
          <a:noFill/>
          <a:ln>
            <a:noFill/>
          </a:ln>
        </p:spPr>
      </p:pic>
      <p:pic>
        <p:nvPicPr>
          <p:cNvPr id="456" name="Google Shape;456;p39"/>
          <p:cNvPicPr preferRelativeResize="0"/>
          <p:nvPr/>
        </p:nvPicPr>
        <p:blipFill rotWithShape="1">
          <a:blip r:embed="rId4">
            <a:alphaModFix/>
          </a:blip>
          <a:srcRect b="0" l="0" r="0" t="0"/>
          <a:stretch/>
        </p:blipFill>
        <p:spPr>
          <a:xfrm>
            <a:off x="45673" y="1588325"/>
            <a:ext cx="3142226" cy="221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911"/>
              <a:t>Horribles </a:t>
            </a:r>
            <a:r>
              <a:rPr b="0" lang="es" sz="1500" u="sng">
                <a:solidFill>
                  <a:srgbClr val="F87A0C"/>
                </a:solidFill>
                <a:latin typeface="Arial"/>
                <a:ea typeface="Arial"/>
                <a:cs typeface="Arial"/>
                <a:sym typeface="Arial"/>
                <a:hlinkClick r:id="rId3">
                  <a:extLst>
                    <a:ext uri="{A12FA001-AC4F-418D-AE19-62706E023703}">
                      <ahyp:hlinkClr val="tx"/>
                    </a:ext>
                  </a:extLst>
                </a:hlinkClick>
              </a:rPr>
              <a:t>https://viz.wtf/</a:t>
            </a:r>
            <a:endParaRPr/>
          </a:p>
        </p:txBody>
      </p:sp>
      <p:sp>
        <p:nvSpPr>
          <p:cNvPr id="462" name="Google Shape;462;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3" name="Google Shape;463;p40"/>
          <p:cNvPicPr preferRelativeResize="0"/>
          <p:nvPr/>
        </p:nvPicPr>
        <p:blipFill rotWithShape="1">
          <a:blip r:embed="rId4">
            <a:alphaModFix/>
          </a:blip>
          <a:srcRect b="0" l="0" r="0" t="0"/>
          <a:stretch/>
        </p:blipFill>
        <p:spPr>
          <a:xfrm>
            <a:off x="1188975" y="1504375"/>
            <a:ext cx="6843326" cy="3427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1224550" y="525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Horribles</a:t>
            </a:r>
            <a:endParaRPr/>
          </a:p>
        </p:txBody>
      </p:sp>
      <p:sp>
        <p:nvSpPr>
          <p:cNvPr id="469" name="Google Shape;469;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0" name="Google Shape;470;p41"/>
          <p:cNvPicPr preferRelativeResize="0"/>
          <p:nvPr/>
        </p:nvPicPr>
        <p:blipFill rotWithShape="1">
          <a:blip r:embed="rId3">
            <a:alphaModFix/>
          </a:blip>
          <a:srcRect b="0" l="0" r="0" t="0"/>
          <a:stretch/>
        </p:blipFill>
        <p:spPr>
          <a:xfrm>
            <a:off x="4841649" y="1259450"/>
            <a:ext cx="4157426" cy="3214725"/>
          </a:xfrm>
          <a:prstGeom prst="rect">
            <a:avLst/>
          </a:prstGeom>
          <a:noFill/>
          <a:ln>
            <a:noFill/>
          </a:ln>
        </p:spPr>
      </p:pic>
      <p:pic>
        <p:nvPicPr>
          <p:cNvPr id="471" name="Google Shape;471;p41"/>
          <p:cNvPicPr preferRelativeResize="0"/>
          <p:nvPr/>
        </p:nvPicPr>
        <p:blipFill rotWithShape="1">
          <a:blip r:embed="rId4">
            <a:alphaModFix/>
          </a:blip>
          <a:srcRect b="0" l="0" r="0" t="0"/>
          <a:stretch/>
        </p:blipFill>
        <p:spPr>
          <a:xfrm>
            <a:off x="167350" y="1800268"/>
            <a:ext cx="4564484" cy="24149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Estadística Inferencial</a:t>
            </a:r>
            <a:endParaRPr/>
          </a:p>
        </p:txBody>
      </p:sp>
      <p:sp>
        <p:nvSpPr>
          <p:cNvPr id="290" name="Google Shape;290;p15"/>
          <p:cNvSpPr txBox="1"/>
          <p:nvPr>
            <p:ph idx="1" type="body"/>
          </p:nvPr>
        </p:nvSpPr>
        <p:spPr>
          <a:xfrm>
            <a:off x="778725" y="1274175"/>
            <a:ext cx="7991700" cy="32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202122"/>
                </a:solidFill>
                <a:highlight>
                  <a:srgbClr val="FFFFFF"/>
                </a:highlight>
                <a:latin typeface="Arial"/>
                <a:ea typeface="Arial"/>
                <a:cs typeface="Arial"/>
                <a:sym typeface="Arial"/>
              </a:rPr>
              <a:t>Objetivos: </a:t>
            </a:r>
            <a:endParaRPr sz="150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s" sz="1500">
                <a:solidFill>
                  <a:srgbClr val="202122"/>
                </a:solidFill>
                <a:highlight>
                  <a:srgbClr val="FFFFFF"/>
                </a:highlight>
                <a:latin typeface="Arial"/>
                <a:ea typeface="Arial"/>
                <a:cs typeface="Arial"/>
                <a:sym typeface="Arial"/>
              </a:rPr>
              <a:t>Obtener conclusiones útiles basándose en la información numérica dada por la muestra, modelar patrones en los datos y extraer inferencias acerca de la población bajo estudio</a:t>
            </a:r>
            <a:endParaRPr sz="150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s" sz="1500">
                <a:solidFill>
                  <a:srgbClr val="202122"/>
                </a:solidFill>
                <a:highlight>
                  <a:srgbClr val="FFFFFF"/>
                </a:highlight>
                <a:latin typeface="Arial"/>
                <a:ea typeface="Arial"/>
                <a:cs typeface="Arial"/>
                <a:sym typeface="Arial"/>
              </a:rPr>
              <a:t>Herramientas: </a:t>
            </a:r>
            <a:endParaRPr sz="1500">
              <a:solidFill>
                <a:srgbClr val="202122"/>
              </a:solidFill>
              <a:highlight>
                <a:srgbClr val="FFFFFF"/>
              </a:highlight>
              <a:latin typeface="Arial"/>
              <a:ea typeface="Arial"/>
              <a:cs typeface="Arial"/>
              <a:sym typeface="Arial"/>
            </a:endParaRPr>
          </a:p>
          <a:p>
            <a:pPr indent="-323850" lvl="0" marL="457200" rtl="0" algn="l">
              <a:spcBef>
                <a:spcPts val="1200"/>
              </a:spcBef>
              <a:spcAft>
                <a:spcPts val="0"/>
              </a:spcAft>
              <a:buClr>
                <a:srgbClr val="202122"/>
              </a:buClr>
              <a:buSzPts val="1500"/>
              <a:buFont typeface="Arial"/>
              <a:buChar char="●"/>
            </a:pPr>
            <a:r>
              <a:rPr lang="es" sz="1500">
                <a:solidFill>
                  <a:srgbClr val="202122"/>
                </a:solidFill>
                <a:highlight>
                  <a:srgbClr val="FFFFFF"/>
                </a:highlight>
                <a:latin typeface="Arial"/>
                <a:ea typeface="Arial"/>
                <a:cs typeface="Arial"/>
                <a:sym typeface="Arial"/>
              </a:rPr>
              <a:t>muestreo, intervalos de confianza, </a:t>
            </a:r>
            <a:endParaRPr sz="1500">
              <a:solidFill>
                <a:srgbClr val="202122"/>
              </a:solidFill>
              <a:highlight>
                <a:srgbClr val="FFFFFF"/>
              </a:highlight>
              <a:latin typeface="Arial"/>
              <a:ea typeface="Arial"/>
              <a:cs typeface="Arial"/>
              <a:sym typeface="Arial"/>
            </a:endParaRPr>
          </a:p>
          <a:p>
            <a:pPr indent="-323850" lvl="0" marL="457200" rtl="0" algn="l">
              <a:spcBef>
                <a:spcPts val="0"/>
              </a:spcBef>
              <a:spcAft>
                <a:spcPts val="0"/>
              </a:spcAft>
              <a:buClr>
                <a:srgbClr val="202122"/>
              </a:buClr>
              <a:buSzPts val="1500"/>
              <a:buFont typeface="Arial"/>
              <a:buChar char="●"/>
            </a:pPr>
            <a:r>
              <a:rPr lang="es" sz="1500">
                <a:solidFill>
                  <a:srgbClr val="202122"/>
                </a:solidFill>
                <a:highlight>
                  <a:srgbClr val="FFFFFF"/>
                </a:highlight>
                <a:latin typeface="Arial"/>
                <a:ea typeface="Arial"/>
                <a:cs typeface="Arial"/>
                <a:sym typeface="Arial"/>
              </a:rPr>
              <a:t>hipótesis nula, p-valor</a:t>
            </a:r>
            <a:endParaRPr sz="1500">
              <a:solidFill>
                <a:srgbClr val="202122"/>
              </a:solidFill>
              <a:highlight>
                <a:srgbClr val="FFFFFF"/>
              </a:highlight>
              <a:latin typeface="Arial"/>
              <a:ea typeface="Arial"/>
              <a:cs typeface="Arial"/>
              <a:sym typeface="Arial"/>
            </a:endParaRPr>
          </a:p>
          <a:p>
            <a:pPr indent="-323850" lvl="0" marL="457200" rtl="0" algn="l">
              <a:spcBef>
                <a:spcPts val="0"/>
              </a:spcBef>
              <a:spcAft>
                <a:spcPts val="0"/>
              </a:spcAft>
              <a:buClr>
                <a:srgbClr val="202122"/>
              </a:buClr>
              <a:buSzPts val="1500"/>
              <a:buFont typeface="Arial"/>
              <a:buChar char="●"/>
            </a:pPr>
            <a:r>
              <a:rPr lang="es" sz="1500">
                <a:solidFill>
                  <a:srgbClr val="202122"/>
                </a:solidFill>
                <a:highlight>
                  <a:srgbClr val="FFFFFF"/>
                </a:highlight>
                <a:latin typeface="Arial"/>
                <a:ea typeface="Arial"/>
                <a:cs typeface="Arial"/>
                <a:sym typeface="Arial"/>
              </a:rPr>
              <a:t>la estimación de parámetros (regresión)</a:t>
            </a:r>
            <a:endParaRPr sz="1500">
              <a:solidFill>
                <a:srgbClr val="202122"/>
              </a:solidFill>
              <a:highlight>
                <a:srgbClr val="FFFFFF"/>
              </a:highlight>
              <a:latin typeface="Arial"/>
              <a:ea typeface="Arial"/>
              <a:cs typeface="Arial"/>
              <a:sym typeface="Arial"/>
            </a:endParaRPr>
          </a:p>
          <a:p>
            <a:pPr indent="-323850" lvl="0" marL="457200" rtl="0" algn="l">
              <a:spcBef>
                <a:spcPts val="0"/>
              </a:spcBef>
              <a:spcAft>
                <a:spcPts val="0"/>
              </a:spcAft>
              <a:buClr>
                <a:srgbClr val="202122"/>
              </a:buClr>
              <a:buSzPts val="1500"/>
              <a:buFont typeface="Arial"/>
              <a:buChar char="●"/>
            </a:pPr>
            <a:r>
              <a:rPr lang="es" sz="1500">
                <a:solidFill>
                  <a:srgbClr val="202122"/>
                </a:solidFill>
                <a:highlight>
                  <a:srgbClr val="FFFFFF"/>
                </a:highlight>
                <a:latin typeface="Arial"/>
                <a:ea typeface="Arial"/>
                <a:cs typeface="Arial"/>
                <a:sym typeface="Arial"/>
              </a:rPr>
              <a:t>Distribuciones Continuas y Discretas</a:t>
            </a:r>
            <a:endParaRPr sz="1500">
              <a:solidFill>
                <a:srgbClr val="202122"/>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1303800" y="877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666"/>
              <a:t>Vanidosas y engañosas</a:t>
            </a:r>
            <a:endParaRPr sz="1666"/>
          </a:p>
        </p:txBody>
      </p:sp>
      <p:sp>
        <p:nvSpPr>
          <p:cNvPr id="477" name="Google Shape;477;p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8" name="Google Shape;478;p42"/>
          <p:cNvPicPr preferRelativeResize="0"/>
          <p:nvPr/>
        </p:nvPicPr>
        <p:blipFill rotWithShape="1">
          <a:blip r:embed="rId3">
            <a:alphaModFix/>
          </a:blip>
          <a:srcRect b="0" l="0" r="0" t="0"/>
          <a:stretch/>
        </p:blipFill>
        <p:spPr>
          <a:xfrm>
            <a:off x="1303799" y="1051282"/>
            <a:ext cx="4037175" cy="35331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1303800" y="877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666"/>
              <a:t>Vanidosas y engañosas</a:t>
            </a:r>
            <a:endParaRPr sz="1666"/>
          </a:p>
        </p:txBody>
      </p:sp>
      <p:sp>
        <p:nvSpPr>
          <p:cNvPr id="484" name="Google Shape;484;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5" name="Google Shape;485;p43"/>
          <p:cNvPicPr preferRelativeResize="0"/>
          <p:nvPr/>
        </p:nvPicPr>
        <p:blipFill rotWithShape="1">
          <a:blip r:embed="rId3">
            <a:alphaModFix/>
          </a:blip>
          <a:srcRect b="0" l="0" r="0" t="0"/>
          <a:stretch/>
        </p:blipFill>
        <p:spPr>
          <a:xfrm>
            <a:off x="2763149" y="880726"/>
            <a:ext cx="4444449" cy="41778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1303800" y="877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666"/>
              <a:t>Vanidosas y engañosas</a:t>
            </a:r>
            <a:endParaRPr sz="1666"/>
          </a:p>
        </p:txBody>
      </p:sp>
      <p:sp>
        <p:nvSpPr>
          <p:cNvPr id="491" name="Google Shape;491;p4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2" name="Google Shape;492;p44"/>
          <p:cNvPicPr preferRelativeResize="0"/>
          <p:nvPr/>
        </p:nvPicPr>
        <p:blipFill rotWithShape="1">
          <a:blip r:embed="rId3">
            <a:alphaModFix/>
          </a:blip>
          <a:srcRect b="0" l="0" r="44261" t="58394"/>
          <a:stretch/>
        </p:blipFill>
        <p:spPr>
          <a:xfrm>
            <a:off x="1591750" y="1048100"/>
            <a:ext cx="5251575" cy="3684949"/>
          </a:xfrm>
          <a:prstGeom prst="rect">
            <a:avLst/>
          </a:prstGeom>
          <a:noFill/>
          <a:ln>
            <a:noFill/>
          </a:ln>
        </p:spPr>
      </p:pic>
      <p:cxnSp>
        <p:nvCxnSpPr>
          <p:cNvPr id="493" name="Google Shape;493;p44"/>
          <p:cNvCxnSpPr/>
          <p:nvPr/>
        </p:nvCxnSpPr>
        <p:spPr>
          <a:xfrm flipH="1" rot="10800000">
            <a:off x="3919275" y="1638100"/>
            <a:ext cx="26400" cy="634200"/>
          </a:xfrm>
          <a:prstGeom prst="straightConnector1">
            <a:avLst/>
          </a:prstGeom>
          <a:noFill/>
          <a:ln cap="flat" cmpd="sng" w="38100">
            <a:solidFill>
              <a:schemeClr val="accent2"/>
            </a:solidFill>
            <a:prstDash val="solid"/>
            <a:round/>
            <a:headEnd len="med" w="med" type="none"/>
            <a:tailEnd len="med" w="med" type="none"/>
          </a:ln>
        </p:spPr>
      </p:cxnSp>
      <p:cxnSp>
        <p:nvCxnSpPr>
          <p:cNvPr id="494" name="Google Shape;494;p44"/>
          <p:cNvCxnSpPr/>
          <p:nvPr/>
        </p:nvCxnSpPr>
        <p:spPr>
          <a:xfrm flipH="1" rot="10800000">
            <a:off x="5331100" y="986500"/>
            <a:ext cx="6300" cy="6516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Análisis Exploratorio de Datos (EDA)</a:t>
            </a:r>
            <a:br>
              <a:rPr lang="es"/>
            </a:br>
            <a:r>
              <a:rPr lang="es" sz="1466"/>
              <a:t>Objetivo</a:t>
            </a:r>
            <a:endParaRPr sz="1466"/>
          </a:p>
        </p:txBody>
      </p:sp>
      <p:sp>
        <p:nvSpPr>
          <p:cNvPr id="500" name="Google Shape;500;p45"/>
          <p:cNvSpPr txBox="1"/>
          <p:nvPr>
            <p:ph idx="1" type="body"/>
          </p:nvPr>
        </p:nvSpPr>
        <p:spPr>
          <a:xfrm>
            <a:off x="1303800" y="1492900"/>
            <a:ext cx="7152000" cy="30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Descubrir estructura subyacente de un conjunto de datos, que no son tan evidentes en formato “excel”</a:t>
            </a:r>
            <a:endParaRPr sz="1600"/>
          </a:p>
          <a:p>
            <a:pPr indent="-330200" lvl="0" marL="457200" rtl="0" algn="l">
              <a:spcBef>
                <a:spcPts val="1200"/>
              </a:spcBef>
              <a:spcAft>
                <a:spcPts val="0"/>
              </a:spcAft>
              <a:buSzPts val="1600"/>
              <a:buChar char="-"/>
            </a:pPr>
            <a:r>
              <a:rPr lang="es" sz="1600"/>
              <a:t>Tendencias,</a:t>
            </a:r>
            <a:endParaRPr sz="1600"/>
          </a:p>
          <a:p>
            <a:pPr indent="-330200" lvl="0" marL="457200" rtl="0" algn="l">
              <a:spcBef>
                <a:spcPts val="0"/>
              </a:spcBef>
              <a:spcAft>
                <a:spcPts val="0"/>
              </a:spcAft>
              <a:buSzPts val="1600"/>
              <a:buChar char="-"/>
            </a:pPr>
            <a:r>
              <a:rPr lang="es" sz="1600"/>
              <a:t>Patrones</a:t>
            </a:r>
            <a:endParaRPr sz="1600"/>
          </a:p>
          <a:p>
            <a:pPr indent="-330200" lvl="0" marL="457200" rtl="0" algn="l">
              <a:spcBef>
                <a:spcPts val="0"/>
              </a:spcBef>
              <a:spcAft>
                <a:spcPts val="0"/>
              </a:spcAft>
              <a:buSzPts val="1600"/>
              <a:buChar char="-"/>
            </a:pPr>
            <a:r>
              <a:rPr lang="es" sz="1600"/>
              <a:t>Relaciones</a:t>
            </a:r>
            <a:endParaRPr sz="1600"/>
          </a:p>
          <a:p>
            <a:pPr indent="0" lvl="0" marL="0" rtl="0" algn="l">
              <a:spcBef>
                <a:spcPts val="1200"/>
              </a:spcBef>
              <a:spcAft>
                <a:spcPts val="0"/>
              </a:spcAft>
              <a:buNone/>
            </a:pPr>
            <a:r>
              <a:rPr lang="es" sz="1600"/>
              <a:t>Utilizando la estadística descriptiva e inferencial, permite resaltar las partes importantes</a:t>
            </a:r>
            <a:endParaRPr sz="1600"/>
          </a:p>
          <a:p>
            <a:pPr indent="0" lvl="0" marL="0" rtl="0" algn="l">
              <a:spcBef>
                <a:spcPts val="1200"/>
              </a:spcBef>
              <a:spcAft>
                <a:spcPts val="1200"/>
              </a:spcAft>
              <a:buNone/>
            </a:pPr>
            <a:r>
              <a:rPr lang="es" sz="1600"/>
              <a:t>Permite detectar errores, validar suposiciones y comprender relaciones </a:t>
            </a:r>
            <a:r>
              <a:rPr b="1" lang="es" sz="1600"/>
              <a:t>BASADAS EN DATOS</a:t>
            </a:r>
            <a:endParaRPr b="1"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EDA</a:t>
            </a:r>
            <a:endParaRPr/>
          </a:p>
          <a:p>
            <a:pPr indent="0" lvl="0" marL="0" rtl="0" algn="l">
              <a:spcBef>
                <a:spcPts val="0"/>
              </a:spcBef>
              <a:spcAft>
                <a:spcPts val="0"/>
              </a:spcAft>
              <a:buNone/>
            </a:pPr>
            <a:r>
              <a:rPr lang="es"/>
              <a:t>Razones principales</a:t>
            </a:r>
            <a:endParaRPr/>
          </a:p>
        </p:txBody>
      </p:sp>
      <p:sp>
        <p:nvSpPr>
          <p:cNvPr id="506" name="Google Shape;506;p46"/>
          <p:cNvSpPr txBox="1"/>
          <p:nvPr>
            <p:ph idx="1" type="body"/>
          </p:nvPr>
        </p:nvSpPr>
        <p:spPr>
          <a:xfrm>
            <a:off x="408225" y="1726175"/>
            <a:ext cx="7926000" cy="28056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SzPts val="1700"/>
              <a:buChar char="●"/>
            </a:pPr>
            <a:r>
              <a:rPr lang="es" sz="1700"/>
              <a:t>Para echar un primer vistazo a los datos.</a:t>
            </a:r>
            <a:endParaRPr sz="1700"/>
          </a:p>
          <a:p>
            <a:pPr indent="-336550" lvl="0" marL="457200" rtl="0" algn="l">
              <a:lnSpc>
                <a:spcPct val="105000"/>
              </a:lnSpc>
              <a:spcBef>
                <a:spcPts val="0"/>
              </a:spcBef>
              <a:spcAft>
                <a:spcPts val="0"/>
              </a:spcAft>
              <a:buSzPts val="1700"/>
              <a:buChar char="●"/>
            </a:pPr>
            <a:r>
              <a:rPr lang="es" sz="1700"/>
              <a:t>Visualizar los datos de modo que se pongan de manifiesto las características más interesantes. </a:t>
            </a:r>
            <a:endParaRPr sz="1700"/>
          </a:p>
          <a:p>
            <a:pPr indent="-336550" lvl="0" marL="457200" rtl="0" algn="l">
              <a:lnSpc>
                <a:spcPct val="105000"/>
              </a:lnSpc>
              <a:spcBef>
                <a:spcPts val="0"/>
              </a:spcBef>
              <a:spcAft>
                <a:spcPts val="0"/>
              </a:spcAft>
              <a:buSzPts val="1700"/>
              <a:buChar char="●"/>
            </a:pPr>
            <a:r>
              <a:rPr lang="es" sz="1700"/>
              <a:t>Para detectar errores</a:t>
            </a:r>
            <a:endParaRPr sz="1700"/>
          </a:p>
          <a:p>
            <a:pPr indent="-336550" lvl="0" marL="457200" rtl="0" algn="l">
              <a:lnSpc>
                <a:spcPct val="105000"/>
              </a:lnSpc>
              <a:spcBef>
                <a:spcPts val="0"/>
              </a:spcBef>
              <a:spcAft>
                <a:spcPts val="0"/>
              </a:spcAft>
              <a:buSzPts val="1700"/>
              <a:buChar char="●"/>
            </a:pPr>
            <a:r>
              <a:rPr lang="es" sz="1700"/>
              <a:t>Para comprobar supuestos</a:t>
            </a:r>
            <a:endParaRPr sz="1700"/>
          </a:p>
          <a:p>
            <a:pPr indent="-336550" lvl="0" marL="457200" rtl="0" algn="l">
              <a:lnSpc>
                <a:spcPct val="105000"/>
              </a:lnSpc>
              <a:spcBef>
                <a:spcPts val="0"/>
              </a:spcBef>
              <a:spcAft>
                <a:spcPts val="0"/>
              </a:spcAft>
              <a:buSzPts val="1700"/>
              <a:buChar char="●"/>
            </a:pPr>
            <a:r>
              <a:rPr lang="es" sz="1700"/>
              <a:t>Para una selección preliminar de los modelos adecuados</a:t>
            </a:r>
            <a:endParaRPr sz="1700"/>
          </a:p>
          <a:p>
            <a:pPr indent="-336550" lvl="0" marL="457200" rtl="0" algn="l">
              <a:lnSpc>
                <a:spcPct val="105000"/>
              </a:lnSpc>
              <a:spcBef>
                <a:spcPts val="0"/>
              </a:spcBef>
              <a:spcAft>
                <a:spcPts val="0"/>
              </a:spcAft>
              <a:buSzPts val="1700"/>
              <a:buChar char="●"/>
            </a:pPr>
            <a:r>
              <a:rPr lang="es" sz="1700"/>
              <a:t>Para determinar las relaciones entre las variables de entrada, y</a:t>
            </a:r>
            <a:endParaRPr sz="1700"/>
          </a:p>
          <a:p>
            <a:pPr indent="-336550" lvl="0" marL="457200" rtl="0" algn="l">
              <a:lnSpc>
                <a:spcPct val="105000"/>
              </a:lnSpc>
              <a:spcBef>
                <a:spcPts val="0"/>
              </a:spcBef>
              <a:spcAft>
                <a:spcPts val="0"/>
              </a:spcAft>
              <a:buSzPts val="1700"/>
              <a:buChar char="●"/>
            </a:pPr>
            <a:r>
              <a:rPr lang="es" sz="1700"/>
              <a:t>Para evaluar la dirección y el tamaño aproximado de las relaciones entre las variables de entrada y las variables objetivo.</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EDA</a:t>
            </a:r>
            <a:endParaRPr/>
          </a:p>
          <a:p>
            <a:pPr indent="0" lvl="0" marL="0" rtl="0" algn="l">
              <a:spcBef>
                <a:spcPts val="0"/>
              </a:spcBef>
              <a:spcAft>
                <a:spcPts val="0"/>
              </a:spcAft>
              <a:buNone/>
            </a:pPr>
            <a:r>
              <a:rPr lang="es" sz="1577"/>
              <a:t>En el proceso de Data Science</a:t>
            </a:r>
            <a:endParaRPr sz="1577"/>
          </a:p>
          <a:p>
            <a:pPr indent="0" lvl="0" marL="0" rtl="0" algn="l">
              <a:spcBef>
                <a:spcPts val="0"/>
              </a:spcBef>
              <a:spcAft>
                <a:spcPts val="0"/>
              </a:spcAft>
              <a:buNone/>
            </a:pPr>
            <a:r>
              <a:t/>
            </a:r>
            <a:endParaRPr/>
          </a:p>
        </p:txBody>
      </p:sp>
      <p:sp>
        <p:nvSpPr>
          <p:cNvPr id="512" name="Google Shape;512;p47"/>
          <p:cNvSpPr txBox="1"/>
          <p:nvPr>
            <p:ph idx="1" type="body"/>
          </p:nvPr>
        </p:nvSpPr>
        <p:spPr>
          <a:xfrm>
            <a:off x="592350" y="14302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En el proceso de Ciencia de Datos, EDA es la parte principal y es en la que se consume entre un 60 y 70% el tiempo</a:t>
            </a:r>
            <a:endParaRPr/>
          </a:p>
        </p:txBody>
      </p:sp>
      <p:pic>
        <p:nvPicPr>
          <p:cNvPr id="513" name="Google Shape;513;p47"/>
          <p:cNvPicPr preferRelativeResize="0"/>
          <p:nvPr/>
        </p:nvPicPr>
        <p:blipFill>
          <a:blip r:embed="rId3">
            <a:alphaModFix/>
          </a:blip>
          <a:stretch>
            <a:fillRect/>
          </a:stretch>
        </p:blipFill>
        <p:spPr>
          <a:xfrm>
            <a:off x="438450" y="2035250"/>
            <a:ext cx="8262350" cy="294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lang="es"/>
              <a:t>Preparación de los Datos</a:t>
            </a:r>
            <a:endParaRPr/>
          </a:p>
        </p:txBody>
      </p:sp>
      <p:sp>
        <p:nvSpPr>
          <p:cNvPr id="519" name="Google Shape;519;p48"/>
          <p:cNvSpPr txBox="1"/>
          <p:nvPr>
            <p:ph idx="1" type="body"/>
          </p:nvPr>
        </p:nvSpPr>
        <p:spPr>
          <a:xfrm>
            <a:off x="1303800" y="1990050"/>
            <a:ext cx="3936600" cy="2541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2133"/>
              <a:t>La información siempre tiene:</a:t>
            </a:r>
            <a:endParaRPr sz="2133"/>
          </a:p>
          <a:p>
            <a:pPr indent="-343775" lvl="0" marL="457200" rtl="0" algn="l">
              <a:spcBef>
                <a:spcPts val="1200"/>
              </a:spcBef>
              <a:spcAft>
                <a:spcPts val="0"/>
              </a:spcAft>
              <a:buSzPct val="100000"/>
              <a:buChar char="●"/>
            </a:pPr>
            <a:r>
              <a:rPr lang="es" sz="2133"/>
              <a:t> Datos </a:t>
            </a:r>
            <a:r>
              <a:rPr b="1" lang="es" sz="2133"/>
              <a:t>erróneos</a:t>
            </a:r>
            <a:endParaRPr b="1" sz="2133"/>
          </a:p>
          <a:p>
            <a:pPr indent="-343775" lvl="0" marL="457200" rtl="0" algn="l">
              <a:spcBef>
                <a:spcPts val="0"/>
              </a:spcBef>
              <a:spcAft>
                <a:spcPts val="0"/>
              </a:spcAft>
              <a:buSzPct val="100000"/>
              <a:buChar char="●"/>
            </a:pPr>
            <a:r>
              <a:rPr lang="es" sz="2133"/>
              <a:t> Datos </a:t>
            </a:r>
            <a:r>
              <a:rPr b="1" lang="es" sz="2133"/>
              <a:t>duplicados</a:t>
            </a:r>
            <a:endParaRPr b="1" sz="2133"/>
          </a:p>
          <a:p>
            <a:pPr indent="-343775" lvl="0" marL="457200" rtl="0" algn="l">
              <a:spcBef>
                <a:spcPts val="0"/>
              </a:spcBef>
              <a:spcAft>
                <a:spcPts val="0"/>
              </a:spcAft>
              <a:buSzPct val="100000"/>
              <a:buChar char="●"/>
            </a:pPr>
            <a:r>
              <a:rPr lang="es" sz="2133"/>
              <a:t> </a:t>
            </a:r>
            <a:r>
              <a:rPr b="1" lang="es" sz="2133"/>
              <a:t>Outliers</a:t>
            </a:r>
            <a:r>
              <a:rPr lang="es" sz="2133"/>
              <a:t> y valores extremos</a:t>
            </a:r>
            <a:endParaRPr sz="2133"/>
          </a:p>
          <a:p>
            <a:pPr indent="-343775" lvl="0" marL="457200" rtl="0" algn="l">
              <a:spcBef>
                <a:spcPts val="0"/>
              </a:spcBef>
              <a:spcAft>
                <a:spcPts val="0"/>
              </a:spcAft>
              <a:buSzPct val="100000"/>
              <a:buChar char="●"/>
            </a:pPr>
            <a:r>
              <a:rPr lang="es" sz="2133"/>
              <a:t> </a:t>
            </a:r>
            <a:r>
              <a:rPr b="1" lang="es" sz="2133"/>
              <a:t>Inconsistencias</a:t>
            </a:r>
            <a:endParaRPr b="1" sz="2133"/>
          </a:p>
          <a:p>
            <a:pPr indent="-343775" lvl="0" marL="457200" rtl="0" algn="l">
              <a:spcBef>
                <a:spcPts val="0"/>
              </a:spcBef>
              <a:spcAft>
                <a:spcPts val="0"/>
              </a:spcAft>
              <a:buSzPct val="100000"/>
              <a:buChar char="●"/>
            </a:pPr>
            <a:r>
              <a:rPr lang="es" sz="2133"/>
              <a:t> </a:t>
            </a:r>
            <a:r>
              <a:rPr b="1" lang="es" sz="2133"/>
              <a:t>Ruido</a:t>
            </a:r>
            <a:endParaRPr b="1" sz="213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20" name="Google Shape;520;p48"/>
          <p:cNvPicPr preferRelativeResize="0"/>
          <p:nvPr/>
        </p:nvPicPr>
        <p:blipFill rotWithShape="1">
          <a:blip r:embed="rId3">
            <a:alphaModFix/>
          </a:blip>
          <a:srcRect b="0" l="0" r="0" t="0"/>
          <a:stretch/>
        </p:blipFill>
        <p:spPr>
          <a:xfrm>
            <a:off x="5766417" y="1668467"/>
            <a:ext cx="2688233" cy="26882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lang="es"/>
              <a:t>Preparación de los Datos</a:t>
            </a:r>
            <a:endParaRPr/>
          </a:p>
        </p:txBody>
      </p:sp>
      <p:sp>
        <p:nvSpPr>
          <p:cNvPr id="526" name="Google Shape;526;p49"/>
          <p:cNvSpPr txBox="1"/>
          <p:nvPr>
            <p:ph idx="1" type="body"/>
          </p:nvPr>
        </p:nvSpPr>
        <p:spPr>
          <a:xfrm>
            <a:off x="748950" y="1668475"/>
            <a:ext cx="4808400" cy="28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133"/>
              <a:t>Tareas a realizar</a:t>
            </a:r>
            <a:endParaRPr sz="2133"/>
          </a:p>
          <a:p>
            <a:pPr indent="-364100" lvl="0" marL="457200" rtl="0" algn="l">
              <a:spcBef>
                <a:spcPts val="1200"/>
              </a:spcBef>
              <a:spcAft>
                <a:spcPts val="0"/>
              </a:spcAft>
              <a:buSzPts val="2134"/>
              <a:buChar char="●"/>
            </a:pPr>
            <a:r>
              <a:rPr lang="es" sz="2133">
                <a:highlight>
                  <a:srgbClr val="FFD966"/>
                </a:highlight>
              </a:rPr>
              <a:t>Ganar conocimiento</a:t>
            </a:r>
            <a:endParaRPr sz="2133">
              <a:highlight>
                <a:srgbClr val="FFD966"/>
              </a:highlight>
            </a:endParaRPr>
          </a:p>
          <a:p>
            <a:pPr indent="-364100" lvl="0" marL="457200" rtl="0" algn="l">
              <a:spcBef>
                <a:spcPts val="0"/>
              </a:spcBef>
              <a:spcAft>
                <a:spcPts val="0"/>
              </a:spcAft>
              <a:buSzPts val="2134"/>
              <a:buChar char="●"/>
            </a:pPr>
            <a:r>
              <a:rPr lang="es" sz="2133"/>
              <a:t>Limpieza</a:t>
            </a:r>
            <a:endParaRPr sz="2133"/>
          </a:p>
          <a:p>
            <a:pPr indent="-364100" lvl="0" marL="457200" rtl="0" algn="l">
              <a:spcBef>
                <a:spcPts val="0"/>
              </a:spcBef>
              <a:spcAft>
                <a:spcPts val="0"/>
              </a:spcAft>
              <a:buSzPts val="2134"/>
              <a:buChar char="●"/>
            </a:pPr>
            <a:r>
              <a:rPr lang="es" sz="2133"/>
              <a:t>Transformación</a:t>
            </a:r>
            <a:endParaRPr sz="2133"/>
          </a:p>
          <a:p>
            <a:pPr indent="-364100" lvl="0" marL="457200" rtl="0" algn="l">
              <a:spcBef>
                <a:spcPts val="0"/>
              </a:spcBef>
              <a:spcAft>
                <a:spcPts val="0"/>
              </a:spcAft>
              <a:buSzPts val="2134"/>
              <a:buChar char="●"/>
            </a:pPr>
            <a:r>
              <a:rPr lang="es" sz="2133"/>
              <a:t>Ingeniería</a:t>
            </a:r>
            <a:endParaRPr sz="2133"/>
          </a:p>
          <a:p>
            <a:pPr indent="0" lvl="0" marL="0" rtl="0" algn="l">
              <a:spcBef>
                <a:spcPts val="1200"/>
              </a:spcBef>
              <a:spcAft>
                <a:spcPts val="1200"/>
              </a:spcAft>
              <a:buNone/>
            </a:pPr>
            <a:r>
              <a:rPr b="1" lang="es" sz="2133"/>
              <a:t>Estos pasos deben ser reproducibles </a:t>
            </a:r>
            <a:endParaRPr/>
          </a:p>
        </p:txBody>
      </p:sp>
      <p:pic>
        <p:nvPicPr>
          <p:cNvPr id="527" name="Google Shape;527;p49"/>
          <p:cNvPicPr preferRelativeResize="0"/>
          <p:nvPr/>
        </p:nvPicPr>
        <p:blipFill>
          <a:blip r:embed="rId3">
            <a:alphaModFix/>
          </a:blip>
          <a:stretch>
            <a:fillRect/>
          </a:stretch>
        </p:blipFill>
        <p:spPr>
          <a:xfrm>
            <a:off x="4773600" y="1549568"/>
            <a:ext cx="4331601" cy="2165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lang="es"/>
              <a:t>¿Ganar conocimiento?</a:t>
            </a:r>
            <a:endParaRPr/>
          </a:p>
        </p:txBody>
      </p:sp>
      <p:sp>
        <p:nvSpPr>
          <p:cNvPr id="533" name="Google Shape;533;p50"/>
          <p:cNvSpPr txBox="1"/>
          <p:nvPr>
            <p:ph idx="1" type="body"/>
          </p:nvPr>
        </p:nvSpPr>
        <p:spPr>
          <a:xfrm>
            <a:off x="748950" y="1668475"/>
            <a:ext cx="4808400" cy="2893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sz="2133"/>
              <a:t>Hacer preguntas para conocer los datos</a:t>
            </a:r>
            <a:endParaRPr sz="2133"/>
          </a:p>
          <a:p>
            <a:pPr indent="-305675" lvl="0" marL="457200" rtl="0" algn="l">
              <a:spcBef>
                <a:spcPts val="1200"/>
              </a:spcBef>
              <a:spcAft>
                <a:spcPts val="0"/>
              </a:spcAft>
              <a:buSzPct val="100000"/>
              <a:buChar char="●"/>
            </a:pPr>
            <a:r>
              <a:rPr lang="es" sz="1427"/>
              <a:t>Por ejemplo saber el rango de años con que contamos</a:t>
            </a:r>
            <a:endParaRPr sz="1427"/>
          </a:p>
          <a:p>
            <a:pPr indent="0" lvl="0" marL="0" rtl="0" algn="l">
              <a:spcBef>
                <a:spcPts val="1200"/>
              </a:spcBef>
              <a:spcAft>
                <a:spcPts val="0"/>
              </a:spcAft>
              <a:buNone/>
            </a:pPr>
            <a:r>
              <a:t/>
            </a:r>
            <a:endParaRPr sz="2133"/>
          </a:p>
          <a:p>
            <a:pPr indent="0" lvl="0" marL="0" rtl="0" algn="l">
              <a:spcBef>
                <a:spcPts val="1200"/>
              </a:spcBef>
              <a:spcAft>
                <a:spcPts val="0"/>
              </a:spcAft>
              <a:buNone/>
            </a:pPr>
            <a:r>
              <a:rPr lang="es" sz="2133"/>
              <a:t>Dar un vistazo general a los datos, utilizando gráficas y estadística descriptiva</a:t>
            </a:r>
            <a:endParaRPr sz="2133"/>
          </a:p>
          <a:p>
            <a:pPr indent="0" lvl="0" marL="0" rtl="0" algn="l">
              <a:spcBef>
                <a:spcPts val="1200"/>
              </a:spcBef>
              <a:spcAft>
                <a:spcPts val="0"/>
              </a:spcAft>
              <a:buNone/>
            </a:pPr>
            <a:r>
              <a:t/>
            </a:r>
            <a:endParaRPr sz="2133"/>
          </a:p>
          <a:p>
            <a:pPr indent="0" lvl="0" marL="0" rtl="0" algn="l">
              <a:spcBef>
                <a:spcPts val="1200"/>
              </a:spcBef>
              <a:spcAft>
                <a:spcPts val="1200"/>
              </a:spcAft>
              <a:buNone/>
            </a:pPr>
            <a:r>
              <a:t/>
            </a:r>
            <a:endParaRPr sz="2133"/>
          </a:p>
        </p:txBody>
      </p:sp>
      <p:pic>
        <p:nvPicPr>
          <p:cNvPr id="534" name="Google Shape;534;p50"/>
          <p:cNvPicPr preferRelativeResize="0"/>
          <p:nvPr/>
        </p:nvPicPr>
        <p:blipFill>
          <a:blip r:embed="rId3">
            <a:alphaModFix/>
          </a:blip>
          <a:stretch>
            <a:fillRect/>
          </a:stretch>
        </p:blipFill>
        <p:spPr>
          <a:xfrm>
            <a:off x="5709750" y="1750275"/>
            <a:ext cx="3281851" cy="26254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lang="es"/>
              <a:t>Limpieza y transformación</a:t>
            </a:r>
            <a:endParaRPr/>
          </a:p>
        </p:txBody>
      </p:sp>
      <p:sp>
        <p:nvSpPr>
          <p:cNvPr id="540" name="Google Shape;540;p51"/>
          <p:cNvSpPr txBox="1"/>
          <p:nvPr>
            <p:ph idx="1" type="body"/>
          </p:nvPr>
        </p:nvSpPr>
        <p:spPr>
          <a:xfrm>
            <a:off x="748950" y="1668475"/>
            <a:ext cx="4808400" cy="28938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 sz="3949"/>
              <a:t>Implica dejarle a nuestros programas datos que son correctos sintáctica y semánticamente. </a:t>
            </a:r>
            <a:endParaRPr sz="3949"/>
          </a:p>
          <a:p>
            <a:pPr indent="0" lvl="0" marL="0" rtl="0" algn="l">
              <a:spcBef>
                <a:spcPts val="1200"/>
              </a:spcBef>
              <a:spcAft>
                <a:spcPts val="0"/>
              </a:spcAft>
              <a:buNone/>
            </a:pPr>
            <a:r>
              <a:rPr lang="es" sz="3949"/>
              <a:t>Los errores a corregir son de todo tipo: </a:t>
            </a:r>
            <a:endParaRPr sz="3949"/>
          </a:p>
          <a:p>
            <a:pPr indent="-328906" lvl="0" marL="457200" rtl="0" algn="l">
              <a:spcBef>
                <a:spcPts val="1200"/>
              </a:spcBef>
              <a:spcAft>
                <a:spcPts val="0"/>
              </a:spcAft>
              <a:buSzPct val="100000"/>
              <a:buChar char="●"/>
            </a:pPr>
            <a:r>
              <a:rPr lang="es" sz="3949"/>
              <a:t>formateo de fechas </a:t>
            </a:r>
            <a:endParaRPr sz="3949"/>
          </a:p>
          <a:p>
            <a:pPr indent="-328906" lvl="0" marL="457200" rtl="0" algn="l">
              <a:spcBef>
                <a:spcPts val="0"/>
              </a:spcBef>
              <a:spcAft>
                <a:spcPts val="0"/>
              </a:spcAft>
              <a:buSzPct val="100000"/>
              <a:buChar char="●"/>
            </a:pPr>
            <a:r>
              <a:rPr lang="es" sz="3949"/>
              <a:t>formatos numéricos</a:t>
            </a:r>
            <a:endParaRPr sz="3949"/>
          </a:p>
          <a:p>
            <a:pPr indent="-328906" lvl="0" marL="457200" rtl="0" algn="l">
              <a:spcBef>
                <a:spcPts val="0"/>
              </a:spcBef>
              <a:spcAft>
                <a:spcPts val="0"/>
              </a:spcAft>
              <a:buSzPct val="100000"/>
              <a:buChar char="●"/>
            </a:pPr>
            <a:r>
              <a:rPr lang="es" sz="3949"/>
              <a:t>caracteres inválidos</a:t>
            </a:r>
            <a:endParaRPr sz="3949"/>
          </a:p>
          <a:p>
            <a:pPr indent="-328906" lvl="0" marL="457200" rtl="0" algn="l">
              <a:spcBef>
                <a:spcPts val="0"/>
              </a:spcBef>
              <a:spcAft>
                <a:spcPts val="0"/>
              </a:spcAft>
              <a:buSzPct val="100000"/>
              <a:buChar char="●"/>
            </a:pPr>
            <a:r>
              <a:rPr lang="es" sz="3949"/>
              <a:t>conversión de tipos, </a:t>
            </a:r>
            <a:endParaRPr sz="3949"/>
          </a:p>
          <a:p>
            <a:pPr indent="-328906" lvl="0" marL="457200" rtl="0" algn="l">
              <a:spcBef>
                <a:spcPts val="0"/>
              </a:spcBef>
              <a:spcAft>
                <a:spcPts val="0"/>
              </a:spcAft>
              <a:buSzPct val="100000"/>
              <a:buChar char="●"/>
            </a:pPr>
            <a:r>
              <a:rPr lang="es" sz="3949"/>
              <a:t>valores nulos o faltantes, etc.</a:t>
            </a:r>
            <a:endParaRPr sz="3949"/>
          </a:p>
          <a:p>
            <a:pPr indent="0" lvl="0" marL="0" rtl="0" algn="l">
              <a:spcBef>
                <a:spcPts val="1200"/>
              </a:spcBef>
              <a:spcAft>
                <a:spcPts val="0"/>
              </a:spcAft>
              <a:buNone/>
            </a:pPr>
            <a:r>
              <a:t/>
            </a:r>
            <a:endParaRPr sz="2133"/>
          </a:p>
          <a:p>
            <a:pPr indent="0" lvl="0" marL="0" rtl="0" algn="l">
              <a:spcBef>
                <a:spcPts val="1200"/>
              </a:spcBef>
              <a:spcAft>
                <a:spcPts val="1200"/>
              </a:spcAft>
              <a:buNone/>
            </a:pPr>
            <a:r>
              <a:t/>
            </a:r>
            <a:endParaRPr sz="2133"/>
          </a:p>
        </p:txBody>
      </p:sp>
      <p:pic>
        <p:nvPicPr>
          <p:cNvPr id="541" name="Google Shape;541;p51"/>
          <p:cNvPicPr preferRelativeResize="0"/>
          <p:nvPr/>
        </p:nvPicPr>
        <p:blipFill rotWithShape="1">
          <a:blip r:embed="rId3">
            <a:alphaModFix/>
          </a:blip>
          <a:srcRect b="0" l="0" r="0" t="0"/>
          <a:stretch/>
        </p:blipFill>
        <p:spPr>
          <a:xfrm>
            <a:off x="5693600" y="2187919"/>
            <a:ext cx="3299800" cy="185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Estadística Descriptiva</a:t>
            </a:r>
            <a:endParaRPr/>
          </a:p>
        </p:txBody>
      </p:sp>
      <p:sp>
        <p:nvSpPr>
          <p:cNvPr id="296" name="Google Shape;296;p16"/>
          <p:cNvSpPr txBox="1"/>
          <p:nvPr>
            <p:ph idx="1" type="body"/>
          </p:nvPr>
        </p:nvSpPr>
        <p:spPr>
          <a:xfrm>
            <a:off x="1303800" y="1101775"/>
            <a:ext cx="7030500" cy="342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500"/>
              <a:t>Objetivo: </a:t>
            </a:r>
            <a:endParaRPr sz="1500"/>
          </a:p>
          <a:p>
            <a:pPr indent="0" lvl="0" marL="0" rtl="0" algn="l">
              <a:spcBef>
                <a:spcPts val="1200"/>
              </a:spcBef>
              <a:spcAft>
                <a:spcPts val="0"/>
              </a:spcAft>
              <a:buNone/>
            </a:pPr>
            <a:r>
              <a:rPr lang="es" sz="1500"/>
              <a:t>R</a:t>
            </a:r>
            <a:r>
              <a:rPr lang="es" sz="1500"/>
              <a:t>ecolectar, ordenar, analizar y representar a un conjunto de datos, con el fin de describir y sumarizar las características de este.</a:t>
            </a:r>
            <a:endParaRPr sz="1500"/>
          </a:p>
          <a:p>
            <a:pPr indent="0" lvl="0" marL="0" rtl="0" algn="l">
              <a:spcBef>
                <a:spcPts val="1200"/>
              </a:spcBef>
              <a:spcAft>
                <a:spcPts val="0"/>
              </a:spcAft>
              <a:buNone/>
            </a:pPr>
            <a:r>
              <a:rPr lang="es" sz="1500"/>
              <a:t>Herramientas:</a:t>
            </a:r>
            <a:endParaRPr sz="1500"/>
          </a:p>
          <a:p>
            <a:pPr indent="-323850" lvl="0" marL="457200" rtl="0" algn="l">
              <a:spcBef>
                <a:spcPts val="1200"/>
              </a:spcBef>
              <a:spcAft>
                <a:spcPts val="0"/>
              </a:spcAft>
              <a:buSzPts val="1500"/>
              <a:buChar char="●"/>
            </a:pPr>
            <a:r>
              <a:rPr lang="es" sz="1500"/>
              <a:t>G</a:t>
            </a:r>
            <a:r>
              <a:rPr lang="es" sz="1500"/>
              <a:t>ráficos</a:t>
            </a:r>
            <a:endParaRPr sz="1500"/>
          </a:p>
          <a:p>
            <a:pPr indent="-323850" lvl="0" marL="457200" rtl="0" algn="l">
              <a:spcBef>
                <a:spcPts val="0"/>
              </a:spcBef>
              <a:spcAft>
                <a:spcPts val="0"/>
              </a:spcAft>
              <a:buSzPts val="1500"/>
              <a:buChar char="●"/>
            </a:pPr>
            <a:r>
              <a:rPr lang="es" sz="1500"/>
              <a:t>Medidas de frecuencias </a:t>
            </a:r>
            <a:endParaRPr sz="1500"/>
          </a:p>
          <a:p>
            <a:pPr indent="-323850" lvl="0" marL="457200" rtl="0" algn="l">
              <a:spcBef>
                <a:spcPts val="0"/>
              </a:spcBef>
              <a:spcAft>
                <a:spcPts val="0"/>
              </a:spcAft>
              <a:buSzPts val="1500"/>
              <a:buChar char="●"/>
            </a:pPr>
            <a:r>
              <a:rPr lang="es" sz="1500"/>
              <a:t>Medidas de centralización (como la media, mediana y moda)</a:t>
            </a:r>
            <a:endParaRPr sz="1500"/>
          </a:p>
          <a:p>
            <a:pPr indent="-323850" lvl="0" marL="457200" rtl="0" algn="l">
              <a:spcBef>
                <a:spcPts val="0"/>
              </a:spcBef>
              <a:spcAft>
                <a:spcPts val="0"/>
              </a:spcAft>
              <a:buSzPts val="1500"/>
              <a:buChar char="●"/>
            </a:pPr>
            <a:r>
              <a:rPr lang="es" sz="1500"/>
              <a:t>Medidas de dispersión (la desviación estándar y el rango intercuartil)</a:t>
            </a:r>
            <a:endParaRPr sz="1500"/>
          </a:p>
          <a:p>
            <a:pPr indent="-323850" lvl="0" marL="457200" rtl="0" algn="l">
              <a:spcBef>
                <a:spcPts val="0"/>
              </a:spcBef>
              <a:spcAft>
                <a:spcPts val="0"/>
              </a:spcAft>
              <a:buSzPts val="1500"/>
              <a:buChar char="●"/>
            </a:pPr>
            <a:r>
              <a:rPr lang="es" sz="1500"/>
              <a:t>M</a:t>
            </a:r>
            <a:r>
              <a:rPr lang="es" sz="1500"/>
              <a:t>edidas de posición</a:t>
            </a:r>
            <a:endParaRPr sz="1500"/>
          </a:p>
          <a:p>
            <a:pPr indent="-323850" lvl="0" marL="457200" rtl="0" algn="l">
              <a:spcBef>
                <a:spcPts val="0"/>
              </a:spcBef>
              <a:spcAft>
                <a:spcPts val="0"/>
              </a:spcAft>
              <a:buSzPts val="1500"/>
              <a:buChar char="●"/>
            </a:pPr>
            <a:r>
              <a:rPr lang="es" sz="1500"/>
              <a:t>Medidas de Correlación</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lang="es"/>
              <a:t>Limpieza y transformación</a:t>
            </a:r>
            <a:endParaRPr/>
          </a:p>
        </p:txBody>
      </p:sp>
      <p:sp>
        <p:nvSpPr>
          <p:cNvPr id="547" name="Google Shape;547;p52"/>
          <p:cNvSpPr txBox="1"/>
          <p:nvPr>
            <p:ph idx="1" type="body"/>
          </p:nvPr>
        </p:nvSpPr>
        <p:spPr>
          <a:xfrm>
            <a:off x="202900" y="1616175"/>
            <a:ext cx="4369200" cy="28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t>Además de la corrección de los valores es necesario asegurarse de que los datos estén bien formados: </a:t>
            </a:r>
            <a:endParaRPr sz="1800"/>
          </a:p>
          <a:p>
            <a:pPr indent="-342900" lvl="0" marL="457200" rtl="0" algn="l">
              <a:spcBef>
                <a:spcPts val="1200"/>
              </a:spcBef>
              <a:spcAft>
                <a:spcPts val="0"/>
              </a:spcAft>
              <a:buSzPts val="1800"/>
              <a:buChar char="●"/>
            </a:pPr>
            <a:r>
              <a:rPr lang="es" sz="1800"/>
              <a:t>Cada ﬁla debe ser una observación </a:t>
            </a:r>
            <a:endParaRPr sz="1800"/>
          </a:p>
          <a:p>
            <a:pPr indent="-342900" lvl="0" marL="457200" rtl="0" algn="l">
              <a:spcBef>
                <a:spcPts val="0"/>
              </a:spcBef>
              <a:spcAft>
                <a:spcPts val="0"/>
              </a:spcAft>
              <a:buSzPts val="1800"/>
              <a:buChar char="●"/>
            </a:pPr>
            <a:r>
              <a:rPr lang="es" sz="1800"/>
              <a:t>y cada columna un atributo.</a:t>
            </a:r>
            <a:endParaRPr sz="1800"/>
          </a:p>
        </p:txBody>
      </p:sp>
      <p:pic>
        <p:nvPicPr>
          <p:cNvPr id="548" name="Google Shape;548;p52"/>
          <p:cNvPicPr preferRelativeResize="0"/>
          <p:nvPr/>
        </p:nvPicPr>
        <p:blipFill rotWithShape="1">
          <a:blip r:embed="rId3">
            <a:alphaModFix/>
          </a:blip>
          <a:srcRect b="0" l="0" r="0" t="0"/>
          <a:stretch/>
        </p:blipFill>
        <p:spPr>
          <a:xfrm>
            <a:off x="4969575" y="1303500"/>
            <a:ext cx="4174425" cy="351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3"/>
          <p:cNvSpPr txBox="1"/>
          <p:nvPr>
            <p:ph type="title"/>
          </p:nvPr>
        </p:nvSpPr>
        <p:spPr>
          <a:xfrm>
            <a:off x="1226875" y="565600"/>
            <a:ext cx="7030500" cy="72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Exploratorio de Datos</a:t>
            </a:r>
            <a:endParaRPr/>
          </a:p>
          <a:p>
            <a:pPr indent="0" lvl="0" marL="0" rtl="0" algn="l">
              <a:spcBef>
                <a:spcPts val="0"/>
              </a:spcBef>
              <a:spcAft>
                <a:spcPts val="0"/>
              </a:spcAft>
              <a:buNone/>
            </a:pPr>
            <a:r>
              <a:rPr b="0" lang="es" sz="1733">
                <a:solidFill>
                  <a:srgbClr val="393939"/>
                </a:solidFill>
                <a:latin typeface="Quattrocento Sans"/>
                <a:ea typeface="Quattrocento Sans"/>
                <a:cs typeface="Quattrocento Sans"/>
                <a:sym typeface="Quattrocento Sans"/>
              </a:rPr>
              <a:t>Imputación de valores faltantes</a:t>
            </a:r>
            <a:endParaRPr/>
          </a:p>
        </p:txBody>
      </p:sp>
      <p:sp>
        <p:nvSpPr>
          <p:cNvPr id="554" name="Google Shape;554;p53"/>
          <p:cNvSpPr txBox="1"/>
          <p:nvPr>
            <p:ph idx="1" type="body"/>
          </p:nvPr>
        </p:nvSpPr>
        <p:spPr>
          <a:xfrm>
            <a:off x="213900" y="1440325"/>
            <a:ext cx="6490200" cy="3593400"/>
          </a:xfrm>
          <a:prstGeom prst="rect">
            <a:avLst/>
          </a:prstGeom>
        </p:spPr>
        <p:txBody>
          <a:bodyPr anchorCtr="0" anchor="t" bIns="91425" lIns="91425" spcFirstLastPara="1" rIns="91425" wrap="square" tIns="91425">
            <a:normAutofit fontScale="92500" lnSpcReduction="10000"/>
          </a:bodyPr>
          <a:lstStyle/>
          <a:p>
            <a:pPr indent="-322580" lvl="0" marL="457200" rtl="0" algn="l">
              <a:lnSpc>
                <a:spcPct val="150000"/>
              </a:lnSpc>
              <a:spcBef>
                <a:spcPts val="0"/>
              </a:spcBef>
              <a:spcAft>
                <a:spcPts val="0"/>
              </a:spcAft>
              <a:buSzPct val="100000"/>
              <a:buChar char="●"/>
            </a:pPr>
            <a:r>
              <a:rPr lang="es" sz="1600"/>
              <a:t>Completar con </a:t>
            </a:r>
            <a:r>
              <a:rPr lang="es" sz="1600"/>
              <a:t>los atributos numéricos con</a:t>
            </a:r>
            <a:endParaRPr sz="1600"/>
          </a:p>
          <a:p>
            <a:pPr indent="-322580" lvl="1" marL="914400" rtl="0" algn="l">
              <a:lnSpc>
                <a:spcPct val="150000"/>
              </a:lnSpc>
              <a:spcBef>
                <a:spcPts val="0"/>
              </a:spcBef>
              <a:spcAft>
                <a:spcPts val="0"/>
              </a:spcAft>
              <a:buSzPct val="100000"/>
              <a:buChar char="○"/>
            </a:pPr>
            <a:r>
              <a:rPr lang="es" sz="1600"/>
              <a:t>valor promedio ó media</a:t>
            </a:r>
            <a:endParaRPr sz="1600"/>
          </a:p>
          <a:p>
            <a:pPr indent="-322580" lvl="1" marL="914400" rtl="0" algn="l">
              <a:lnSpc>
                <a:spcPct val="150000"/>
              </a:lnSpc>
              <a:spcBef>
                <a:spcPts val="0"/>
              </a:spcBef>
              <a:spcAft>
                <a:spcPts val="0"/>
              </a:spcAft>
              <a:buSzPct val="100000"/>
              <a:buChar char="○"/>
            </a:pPr>
            <a:r>
              <a:rPr lang="es" sz="1600"/>
              <a:t>mediana </a:t>
            </a:r>
            <a:endParaRPr sz="1600"/>
          </a:p>
          <a:p>
            <a:pPr indent="-322580" lvl="0" marL="457200" rtl="0" algn="l">
              <a:lnSpc>
                <a:spcPct val="150000"/>
              </a:lnSpc>
              <a:spcBef>
                <a:spcPts val="0"/>
              </a:spcBef>
              <a:spcAft>
                <a:spcPts val="0"/>
              </a:spcAft>
              <a:buSzPct val="100000"/>
              <a:buChar char="●"/>
            </a:pPr>
            <a:r>
              <a:rPr lang="es" sz="1600"/>
              <a:t>Completar los atributos </a:t>
            </a:r>
            <a:r>
              <a:rPr lang="es" sz="1600"/>
              <a:t>categóricos</a:t>
            </a:r>
            <a:r>
              <a:rPr lang="es" sz="1600"/>
              <a:t> con:</a:t>
            </a:r>
            <a:endParaRPr sz="1600"/>
          </a:p>
          <a:p>
            <a:pPr indent="-322580" lvl="1" marL="914400" rtl="0" algn="l">
              <a:lnSpc>
                <a:spcPct val="150000"/>
              </a:lnSpc>
              <a:spcBef>
                <a:spcPts val="0"/>
              </a:spcBef>
              <a:spcAft>
                <a:spcPts val="0"/>
              </a:spcAft>
              <a:buSzPct val="100000"/>
              <a:buChar char="○"/>
            </a:pPr>
            <a:r>
              <a:rPr lang="es" sz="1600"/>
              <a:t>moda</a:t>
            </a:r>
            <a:endParaRPr sz="1600"/>
          </a:p>
          <a:p>
            <a:pPr indent="-322580" lvl="0" marL="457200" rtl="0" algn="l">
              <a:lnSpc>
                <a:spcPct val="150000"/>
              </a:lnSpc>
              <a:spcBef>
                <a:spcPts val="0"/>
              </a:spcBef>
              <a:spcAft>
                <a:spcPts val="0"/>
              </a:spcAft>
              <a:buSzPct val="100000"/>
              <a:buChar char="●"/>
            </a:pPr>
            <a:r>
              <a:rPr lang="es" sz="1600"/>
              <a:t>Encarar la imputación como un proceso de Data Science</a:t>
            </a:r>
            <a:endParaRPr sz="1600"/>
          </a:p>
          <a:p>
            <a:pPr indent="-322580" lvl="1" marL="914400" rtl="0" algn="l">
              <a:lnSpc>
                <a:spcPct val="150000"/>
              </a:lnSpc>
              <a:spcBef>
                <a:spcPts val="0"/>
              </a:spcBef>
              <a:spcAft>
                <a:spcPts val="0"/>
              </a:spcAft>
              <a:buSzPct val="100000"/>
              <a:buChar char="○"/>
            </a:pPr>
            <a:r>
              <a:rPr lang="es" sz="1600"/>
              <a:t>Atributos numéricos mediante un algoritmo de regresión</a:t>
            </a:r>
            <a:endParaRPr sz="1600"/>
          </a:p>
          <a:p>
            <a:pPr indent="-322580" lvl="1" marL="914400" rtl="0" algn="l">
              <a:lnSpc>
                <a:spcPct val="150000"/>
              </a:lnSpc>
              <a:spcBef>
                <a:spcPts val="0"/>
              </a:spcBef>
              <a:spcAft>
                <a:spcPts val="0"/>
              </a:spcAft>
              <a:buSzPct val="100000"/>
              <a:buChar char="○"/>
            </a:pPr>
            <a:r>
              <a:rPr lang="es" sz="1600"/>
              <a:t>Los datos categóricos con un algoritmo de clasiﬁcación.</a:t>
            </a:r>
            <a:endParaRPr sz="1600"/>
          </a:p>
          <a:p>
            <a:pPr indent="-322580" lvl="0" marL="457200" rtl="0" algn="l">
              <a:lnSpc>
                <a:spcPct val="150000"/>
              </a:lnSpc>
              <a:spcBef>
                <a:spcPts val="0"/>
              </a:spcBef>
              <a:spcAft>
                <a:spcPts val="0"/>
              </a:spcAft>
              <a:buSzPct val="100000"/>
              <a:buChar char="●"/>
            </a:pPr>
            <a:r>
              <a:rPr lang="es" sz="1600"/>
              <a:t>Existen varios algoritmos de imputación y algunos lenguajes cuentan con funciones para completar los valores faltantes en los datos automáticamente.</a:t>
            </a:r>
            <a:endParaRPr sz="1600"/>
          </a:p>
        </p:txBody>
      </p:sp>
      <p:pic>
        <p:nvPicPr>
          <p:cNvPr id="555" name="Google Shape;555;p53"/>
          <p:cNvPicPr preferRelativeResize="0"/>
          <p:nvPr/>
        </p:nvPicPr>
        <p:blipFill rotWithShape="1">
          <a:blip r:embed="rId3">
            <a:alphaModFix/>
          </a:blip>
          <a:srcRect b="0" l="0" r="0" t="0"/>
          <a:stretch/>
        </p:blipFill>
        <p:spPr>
          <a:xfrm>
            <a:off x="6912950" y="1239525"/>
            <a:ext cx="2135725" cy="1891450"/>
          </a:xfrm>
          <a:prstGeom prst="rect">
            <a:avLst/>
          </a:prstGeom>
          <a:noFill/>
          <a:ln>
            <a:noFill/>
          </a:ln>
        </p:spPr>
      </p:pic>
      <p:pic>
        <p:nvPicPr>
          <p:cNvPr id="556" name="Google Shape;556;p53"/>
          <p:cNvPicPr preferRelativeResize="0"/>
          <p:nvPr/>
        </p:nvPicPr>
        <p:blipFill rotWithShape="1">
          <a:blip r:embed="rId4">
            <a:alphaModFix/>
          </a:blip>
          <a:srcRect b="0" l="0" r="0" t="0"/>
          <a:stretch/>
        </p:blipFill>
        <p:spPr>
          <a:xfrm>
            <a:off x="7593719" y="3130975"/>
            <a:ext cx="1454956" cy="1891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2" name="Google Shape;562;p54"/>
          <p:cNvSpPr txBox="1"/>
          <p:nvPr>
            <p:ph idx="1" type="body"/>
          </p:nvPr>
        </p:nvSpPr>
        <p:spPr>
          <a:xfrm>
            <a:off x="523475" y="1759250"/>
            <a:ext cx="5147700" cy="31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s" sz="1525"/>
              <a:t>Los datos serán transformados según las necesidades del algoritmo</a:t>
            </a:r>
            <a:endParaRPr sz="1525"/>
          </a:p>
          <a:p>
            <a:pPr indent="-325437" lvl="0" marL="457200" rtl="0" algn="l">
              <a:spcBef>
                <a:spcPts val="1200"/>
              </a:spcBef>
              <a:spcAft>
                <a:spcPts val="0"/>
              </a:spcAft>
              <a:buSzPts val="1525"/>
              <a:buChar char="●"/>
            </a:pPr>
            <a:r>
              <a:rPr lang="es" sz="1525"/>
              <a:t>Numéricos</a:t>
            </a:r>
            <a:endParaRPr sz="1525"/>
          </a:p>
          <a:p>
            <a:pPr indent="-325437" lvl="1" marL="914400" rtl="0" algn="l">
              <a:spcBef>
                <a:spcPts val="0"/>
              </a:spcBef>
              <a:spcAft>
                <a:spcPts val="0"/>
              </a:spcAft>
              <a:buSzPts val="1525"/>
              <a:buChar char="○"/>
            </a:pPr>
            <a:r>
              <a:rPr lang="es" sz="1525"/>
              <a:t>Normalizar, reescalar</a:t>
            </a:r>
            <a:endParaRPr sz="1525"/>
          </a:p>
          <a:p>
            <a:pPr indent="-325437" lvl="1" marL="914400" rtl="0" algn="l">
              <a:spcBef>
                <a:spcPts val="0"/>
              </a:spcBef>
              <a:spcAft>
                <a:spcPts val="0"/>
              </a:spcAft>
              <a:buSzPts val="1525"/>
              <a:buChar char="○"/>
            </a:pPr>
            <a:r>
              <a:rPr lang="es" sz="1525"/>
              <a:t>Dist no normales: ej: aplicar log</a:t>
            </a:r>
            <a:endParaRPr sz="1525"/>
          </a:p>
          <a:p>
            <a:pPr indent="-325437" lvl="0" marL="457200" rtl="0" algn="l">
              <a:spcBef>
                <a:spcPts val="0"/>
              </a:spcBef>
              <a:spcAft>
                <a:spcPts val="0"/>
              </a:spcAft>
              <a:buSzPts val="1525"/>
              <a:buChar char="●"/>
            </a:pPr>
            <a:r>
              <a:rPr lang="es" sz="1525"/>
              <a:t>Categóricos</a:t>
            </a:r>
            <a:endParaRPr sz="1525"/>
          </a:p>
          <a:p>
            <a:pPr indent="-325437" lvl="1" marL="914400" rtl="0" algn="l">
              <a:spcBef>
                <a:spcPts val="0"/>
              </a:spcBef>
              <a:spcAft>
                <a:spcPts val="0"/>
              </a:spcAft>
              <a:buSzPts val="1525"/>
              <a:buChar char="○"/>
            </a:pPr>
            <a:r>
              <a:rPr lang="es" sz="1525"/>
              <a:t>Label Encoding</a:t>
            </a:r>
            <a:endParaRPr sz="1525"/>
          </a:p>
          <a:p>
            <a:pPr indent="-325437" lvl="1" marL="914400" rtl="0" algn="l">
              <a:spcBef>
                <a:spcPts val="0"/>
              </a:spcBef>
              <a:spcAft>
                <a:spcPts val="0"/>
              </a:spcAft>
              <a:buSzPts val="1525"/>
              <a:buChar char="○"/>
            </a:pPr>
            <a:r>
              <a:rPr lang="es" sz="1525"/>
              <a:t>one-hot encoding</a:t>
            </a:r>
            <a:endParaRPr sz="1525"/>
          </a:p>
          <a:p>
            <a:pPr indent="-325437" lvl="0" marL="457200" rtl="0" algn="l">
              <a:spcBef>
                <a:spcPts val="0"/>
              </a:spcBef>
              <a:spcAft>
                <a:spcPts val="0"/>
              </a:spcAft>
              <a:buSzPts val="1525"/>
              <a:buChar char="●"/>
            </a:pPr>
            <a:r>
              <a:rPr lang="es" sz="1525"/>
              <a:t>Fechas</a:t>
            </a:r>
            <a:endParaRPr sz="1525"/>
          </a:p>
          <a:p>
            <a:pPr indent="-325437" lvl="0" marL="457200" rtl="0" algn="l">
              <a:spcBef>
                <a:spcPts val="0"/>
              </a:spcBef>
              <a:spcAft>
                <a:spcPts val="0"/>
              </a:spcAft>
              <a:buSzPts val="1525"/>
              <a:buChar char="●"/>
            </a:pPr>
            <a:r>
              <a:rPr lang="es" sz="1525"/>
              <a:t>Texto (NLP)</a:t>
            </a:r>
            <a:endParaRPr sz="1525"/>
          </a:p>
          <a:p>
            <a:pPr indent="-325437" lvl="1" marL="914400" rtl="0" algn="l">
              <a:spcBef>
                <a:spcPts val="0"/>
              </a:spcBef>
              <a:spcAft>
                <a:spcPts val="0"/>
              </a:spcAft>
              <a:buSzPts val="1525"/>
              <a:buChar char="○"/>
            </a:pPr>
            <a:r>
              <a:rPr lang="es" sz="1525"/>
              <a:t>tf-idf, bag-of-words, embeddings, ...</a:t>
            </a:r>
            <a:endParaRPr sz="1525"/>
          </a:p>
          <a:p>
            <a:pPr indent="0" lvl="0" marL="0" rtl="0" algn="l">
              <a:spcBef>
                <a:spcPts val="1200"/>
              </a:spcBef>
              <a:spcAft>
                <a:spcPts val="0"/>
              </a:spcAft>
              <a:buSzPts val="275"/>
              <a:buNone/>
            </a:pPr>
            <a:r>
              <a:t/>
            </a:r>
            <a:endParaRPr sz="1525"/>
          </a:p>
          <a:p>
            <a:pPr indent="0" lvl="0" marL="0" rtl="0" algn="l">
              <a:spcBef>
                <a:spcPts val="1200"/>
              </a:spcBef>
              <a:spcAft>
                <a:spcPts val="1200"/>
              </a:spcAft>
              <a:buSzPts val="275"/>
              <a:buNone/>
            </a:pPr>
            <a:r>
              <a:t/>
            </a:r>
            <a:endParaRPr sz="1525"/>
          </a:p>
        </p:txBody>
      </p:sp>
      <p:pic>
        <p:nvPicPr>
          <p:cNvPr id="563" name="Google Shape;563;p54"/>
          <p:cNvPicPr preferRelativeResize="0"/>
          <p:nvPr/>
        </p:nvPicPr>
        <p:blipFill rotWithShape="1">
          <a:blip r:embed="rId3">
            <a:alphaModFix/>
          </a:blip>
          <a:srcRect b="0" l="0" r="0" t="0"/>
          <a:stretch/>
        </p:blipFill>
        <p:spPr>
          <a:xfrm>
            <a:off x="6627200" y="1947221"/>
            <a:ext cx="1819850" cy="2387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Herramientas</a:t>
            </a:r>
            <a:endParaRPr/>
          </a:p>
        </p:txBody>
      </p:sp>
      <p:sp>
        <p:nvSpPr>
          <p:cNvPr id="569" name="Google Shape;569;p55"/>
          <p:cNvSpPr txBox="1"/>
          <p:nvPr>
            <p:ph idx="1" type="body"/>
          </p:nvPr>
        </p:nvSpPr>
        <p:spPr>
          <a:xfrm>
            <a:off x="809925" y="1269175"/>
            <a:ext cx="7524300" cy="365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
              <a:t>Análisis de Datos</a:t>
            </a:r>
            <a:r>
              <a:rPr lang="es"/>
              <a:t>: </a:t>
            </a:r>
            <a:r>
              <a:rPr lang="es" u="sng"/>
              <a:t>pandas</a:t>
            </a:r>
            <a:r>
              <a:rPr lang="es"/>
              <a:t>, polars, vaex, koalas</a:t>
            </a:r>
            <a:endParaRPr/>
          </a:p>
          <a:p>
            <a:pPr indent="0" lvl="0" marL="0" rtl="0" algn="l">
              <a:spcBef>
                <a:spcPts val="1200"/>
              </a:spcBef>
              <a:spcAft>
                <a:spcPts val="0"/>
              </a:spcAft>
              <a:buNone/>
            </a:pPr>
            <a:r>
              <a:t/>
            </a:r>
            <a:endParaRPr/>
          </a:p>
          <a:p>
            <a:pPr indent="0" lvl="0" marL="0" rtl="0" algn="l">
              <a:spcBef>
                <a:spcPts val="1200"/>
              </a:spcBef>
              <a:spcAft>
                <a:spcPts val="0"/>
              </a:spcAft>
              <a:buNone/>
            </a:pPr>
            <a:r>
              <a:rPr i="1" lang="es"/>
              <a:t>Visualizaciones</a:t>
            </a:r>
            <a:r>
              <a:rPr lang="es"/>
              <a:t>: </a:t>
            </a:r>
            <a:r>
              <a:rPr lang="es" u="sng"/>
              <a:t>matplotlib, </a:t>
            </a:r>
            <a:r>
              <a:rPr lang="es" u="sng">
                <a:solidFill>
                  <a:schemeClr val="hlink"/>
                </a:solidFill>
                <a:hlinkClick r:id="rId3"/>
              </a:rPr>
              <a:t>seaborn</a:t>
            </a:r>
            <a:r>
              <a:rPr lang="es" u="sng"/>
              <a:t>,</a:t>
            </a:r>
            <a:r>
              <a:rPr lang="es"/>
              <a:t> dash, plotly, plotnine, </a:t>
            </a:r>
            <a:r>
              <a:rPr lang="es" u="sng">
                <a:solidFill>
                  <a:schemeClr val="hlink"/>
                </a:solidFill>
                <a:hlinkClick r:id="rId4"/>
              </a:rPr>
              <a:t>datashader</a:t>
            </a:r>
            <a:endParaRPr/>
          </a:p>
          <a:p>
            <a:pPr indent="0" lvl="0" marL="0" rtl="0" algn="l">
              <a:spcBef>
                <a:spcPts val="1200"/>
              </a:spcBef>
              <a:spcAft>
                <a:spcPts val="0"/>
              </a:spcAft>
              <a:buNone/>
            </a:pPr>
            <a:r>
              <a:t/>
            </a:r>
            <a:endParaRPr/>
          </a:p>
          <a:p>
            <a:pPr indent="0" lvl="0" marL="0" rtl="0" algn="l">
              <a:spcBef>
                <a:spcPts val="1200"/>
              </a:spcBef>
              <a:spcAft>
                <a:spcPts val="0"/>
              </a:spcAft>
              <a:buNone/>
            </a:pPr>
            <a:r>
              <a:rPr i="1" lang="es"/>
              <a:t>Entorno</a:t>
            </a:r>
            <a:r>
              <a:rPr lang="es"/>
              <a:t>: Jupyter Notebooks, Google Colab</a:t>
            </a:r>
            <a:br>
              <a:rPr lang="es"/>
            </a:br>
            <a:r>
              <a:rPr lang="es"/>
              <a:t>Sagemaker, Databricks, …</a:t>
            </a:r>
            <a:endParaRPr/>
          </a:p>
          <a:p>
            <a:pPr indent="0" lvl="0" marL="0" rtl="0" algn="l">
              <a:spcBef>
                <a:spcPts val="1200"/>
              </a:spcBef>
              <a:spcAft>
                <a:spcPts val="0"/>
              </a:spcAft>
              <a:buNone/>
            </a:pPr>
            <a:r>
              <a:rPr lang="es"/>
              <a:t>Fuentes de datos: excels, csv, parquet, sql, nosql</a:t>
            </a:r>
            <a:endParaRPr/>
          </a:p>
          <a:p>
            <a:pPr indent="0" lvl="0" marL="0" rtl="0" algn="l">
              <a:spcBef>
                <a:spcPts val="1200"/>
              </a:spcBef>
              <a:spcAft>
                <a:spcPts val="0"/>
              </a:spcAft>
              <a:buNone/>
            </a:pPr>
            <a:r>
              <a:t/>
            </a:r>
            <a:endParaRPr sz="800"/>
          </a:p>
          <a:p>
            <a:pPr indent="0" lvl="0" marL="0" rtl="0" algn="l">
              <a:spcBef>
                <a:spcPts val="1200"/>
              </a:spcBef>
              <a:spcAft>
                <a:spcPts val="0"/>
              </a:spcAft>
              <a:buNone/>
            </a:pPr>
            <a:r>
              <a:rPr lang="es" sz="800"/>
              <a:t>Big Data?: spark, flink, </a:t>
            </a:r>
            <a:r>
              <a:rPr lang="es" sz="800"/>
              <a:t> beam, </a:t>
            </a:r>
            <a:r>
              <a:rPr lang="es" sz="800"/>
              <a:t>dask</a:t>
            </a:r>
            <a:endParaRPr sz="800"/>
          </a:p>
          <a:p>
            <a:pPr indent="0" lvl="0" marL="0" rtl="0" algn="l">
              <a:spcBef>
                <a:spcPts val="1200"/>
              </a:spcBef>
              <a:spcAft>
                <a:spcPts val="1200"/>
              </a:spcAft>
              <a:buNone/>
            </a:pPr>
            <a:r>
              <a:rPr lang="es" sz="800"/>
              <a:t>ML: statsmodels, sklearn, automl, xgboost</a:t>
            </a:r>
            <a:endParaRPr sz="800"/>
          </a:p>
        </p:txBody>
      </p:sp>
      <p:pic>
        <p:nvPicPr>
          <p:cNvPr id="570" name="Google Shape;570;p55"/>
          <p:cNvPicPr preferRelativeResize="0"/>
          <p:nvPr/>
        </p:nvPicPr>
        <p:blipFill>
          <a:blip r:embed="rId5">
            <a:alphaModFix/>
          </a:blip>
          <a:stretch>
            <a:fillRect/>
          </a:stretch>
        </p:blipFill>
        <p:spPr>
          <a:xfrm>
            <a:off x="4672200" y="901775"/>
            <a:ext cx="1331949" cy="1112850"/>
          </a:xfrm>
          <a:prstGeom prst="rect">
            <a:avLst/>
          </a:prstGeom>
          <a:noFill/>
          <a:ln>
            <a:noFill/>
          </a:ln>
        </p:spPr>
      </p:pic>
      <p:pic>
        <p:nvPicPr>
          <p:cNvPr id="571" name="Google Shape;571;p55"/>
          <p:cNvPicPr preferRelativeResize="0"/>
          <p:nvPr/>
        </p:nvPicPr>
        <p:blipFill>
          <a:blip r:embed="rId6">
            <a:alphaModFix/>
          </a:blip>
          <a:stretch>
            <a:fillRect/>
          </a:stretch>
        </p:blipFill>
        <p:spPr>
          <a:xfrm>
            <a:off x="6329916" y="1930088"/>
            <a:ext cx="629650" cy="757950"/>
          </a:xfrm>
          <a:prstGeom prst="rect">
            <a:avLst/>
          </a:prstGeom>
          <a:noFill/>
          <a:ln>
            <a:noFill/>
          </a:ln>
        </p:spPr>
      </p:pic>
      <p:pic>
        <p:nvPicPr>
          <p:cNvPr id="572" name="Google Shape;572;p55"/>
          <p:cNvPicPr preferRelativeResize="0"/>
          <p:nvPr/>
        </p:nvPicPr>
        <p:blipFill>
          <a:blip r:embed="rId7">
            <a:alphaModFix/>
          </a:blip>
          <a:stretch>
            <a:fillRect/>
          </a:stretch>
        </p:blipFill>
        <p:spPr>
          <a:xfrm>
            <a:off x="7113188" y="1896888"/>
            <a:ext cx="798300" cy="399150"/>
          </a:xfrm>
          <a:prstGeom prst="rect">
            <a:avLst/>
          </a:prstGeom>
          <a:noFill/>
          <a:ln>
            <a:noFill/>
          </a:ln>
        </p:spPr>
      </p:pic>
      <p:pic>
        <p:nvPicPr>
          <p:cNvPr id="573" name="Google Shape;573;p55"/>
          <p:cNvPicPr preferRelativeResize="0"/>
          <p:nvPr/>
        </p:nvPicPr>
        <p:blipFill>
          <a:blip r:embed="rId8">
            <a:alphaModFix/>
          </a:blip>
          <a:stretch>
            <a:fillRect/>
          </a:stretch>
        </p:blipFill>
        <p:spPr>
          <a:xfrm>
            <a:off x="7058329" y="2296050"/>
            <a:ext cx="532302" cy="399150"/>
          </a:xfrm>
          <a:prstGeom prst="rect">
            <a:avLst/>
          </a:prstGeom>
          <a:noFill/>
          <a:ln>
            <a:noFill/>
          </a:ln>
        </p:spPr>
      </p:pic>
      <p:pic>
        <p:nvPicPr>
          <p:cNvPr id="574" name="Google Shape;574;p55"/>
          <p:cNvPicPr preferRelativeResize="0"/>
          <p:nvPr/>
        </p:nvPicPr>
        <p:blipFill>
          <a:blip r:embed="rId9">
            <a:alphaModFix/>
          </a:blip>
          <a:stretch>
            <a:fillRect/>
          </a:stretch>
        </p:blipFill>
        <p:spPr>
          <a:xfrm>
            <a:off x="4238301" y="2813926"/>
            <a:ext cx="629650" cy="387974"/>
          </a:xfrm>
          <a:prstGeom prst="rect">
            <a:avLst/>
          </a:prstGeom>
          <a:noFill/>
          <a:ln>
            <a:noFill/>
          </a:ln>
        </p:spPr>
      </p:pic>
      <p:pic>
        <p:nvPicPr>
          <p:cNvPr id="575" name="Google Shape;575;p55"/>
          <p:cNvPicPr preferRelativeResize="0"/>
          <p:nvPr/>
        </p:nvPicPr>
        <p:blipFill>
          <a:blip r:embed="rId10">
            <a:alphaModFix/>
          </a:blip>
          <a:stretch>
            <a:fillRect/>
          </a:stretch>
        </p:blipFill>
        <p:spPr>
          <a:xfrm>
            <a:off x="5233063" y="2790525"/>
            <a:ext cx="375275" cy="434775"/>
          </a:xfrm>
          <a:prstGeom prst="rect">
            <a:avLst/>
          </a:prstGeom>
          <a:noFill/>
          <a:ln>
            <a:noFill/>
          </a:ln>
        </p:spPr>
      </p:pic>
      <p:pic>
        <p:nvPicPr>
          <p:cNvPr id="576" name="Google Shape;576;p55"/>
          <p:cNvPicPr preferRelativeResize="0"/>
          <p:nvPr/>
        </p:nvPicPr>
        <p:blipFill>
          <a:blip r:embed="rId11">
            <a:alphaModFix/>
          </a:blip>
          <a:stretch>
            <a:fillRect/>
          </a:stretch>
        </p:blipFill>
        <p:spPr>
          <a:xfrm>
            <a:off x="4572000" y="3581450"/>
            <a:ext cx="629650" cy="629650"/>
          </a:xfrm>
          <a:prstGeom prst="rect">
            <a:avLst/>
          </a:prstGeom>
          <a:noFill/>
          <a:ln>
            <a:noFill/>
          </a:ln>
        </p:spPr>
      </p:pic>
      <p:pic>
        <p:nvPicPr>
          <p:cNvPr id="577" name="Google Shape;577;p55"/>
          <p:cNvPicPr preferRelativeResize="0"/>
          <p:nvPr/>
        </p:nvPicPr>
        <p:blipFill>
          <a:blip r:embed="rId12">
            <a:alphaModFix/>
          </a:blip>
          <a:stretch>
            <a:fillRect/>
          </a:stretch>
        </p:blipFill>
        <p:spPr>
          <a:xfrm>
            <a:off x="5292775" y="3677445"/>
            <a:ext cx="375274" cy="354179"/>
          </a:xfrm>
          <a:prstGeom prst="rect">
            <a:avLst/>
          </a:prstGeom>
          <a:noFill/>
          <a:ln>
            <a:noFill/>
          </a:ln>
        </p:spPr>
      </p:pic>
      <p:pic>
        <p:nvPicPr>
          <p:cNvPr id="578" name="Google Shape;578;p55"/>
          <p:cNvPicPr preferRelativeResize="0"/>
          <p:nvPr/>
        </p:nvPicPr>
        <p:blipFill>
          <a:blip r:embed="rId13">
            <a:alphaModFix/>
          </a:blip>
          <a:stretch>
            <a:fillRect/>
          </a:stretch>
        </p:blipFill>
        <p:spPr>
          <a:xfrm>
            <a:off x="7689372" y="2262388"/>
            <a:ext cx="629650" cy="42564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Referencias</a:t>
            </a:r>
            <a:endParaRPr/>
          </a:p>
        </p:txBody>
      </p:sp>
      <p:sp>
        <p:nvSpPr>
          <p:cNvPr id="584" name="Google Shape;584;p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Books</a:t>
            </a:r>
            <a:endParaRPr/>
          </a:p>
          <a:p>
            <a:pPr indent="-311150" lvl="0" marL="457200" rtl="0" algn="l">
              <a:spcBef>
                <a:spcPts val="1200"/>
              </a:spcBef>
              <a:spcAft>
                <a:spcPts val="0"/>
              </a:spcAft>
              <a:buSzPts val="1300"/>
              <a:buChar char="-"/>
            </a:pPr>
            <a:r>
              <a:rPr lang="es"/>
              <a:t>Essential Math for Data Science</a:t>
            </a:r>
            <a:endParaRPr/>
          </a:p>
          <a:p>
            <a:pPr indent="-311150" lvl="0" marL="457200" rtl="0" algn="l">
              <a:spcBef>
                <a:spcPts val="0"/>
              </a:spcBef>
              <a:spcAft>
                <a:spcPts val="0"/>
              </a:spcAft>
              <a:buSzPts val="1300"/>
              <a:buChar char="-"/>
            </a:pPr>
            <a:r>
              <a:rPr lang="es"/>
              <a:t>Hands-on Data Analysis with Pandas</a:t>
            </a:r>
            <a:endParaRPr/>
          </a:p>
          <a:p>
            <a:pPr indent="-311150" lvl="0" marL="457200" rtl="0" algn="l">
              <a:spcBef>
                <a:spcPts val="0"/>
              </a:spcBef>
              <a:spcAft>
                <a:spcPts val="0"/>
              </a:spcAft>
              <a:buSzPts val="1300"/>
              <a:buChar char="-"/>
            </a:pPr>
            <a:r>
              <a:rPr lang="es"/>
              <a:t>Think Stats</a:t>
            </a:r>
            <a:endParaRPr/>
          </a:p>
          <a:p>
            <a:pPr indent="-311150" lvl="0" marL="457200" rtl="0" algn="l">
              <a:spcBef>
                <a:spcPts val="0"/>
              </a:spcBef>
              <a:spcAft>
                <a:spcPts val="0"/>
              </a:spcAft>
              <a:buSzPts val="1300"/>
              <a:buChar char="-"/>
            </a:pPr>
            <a:r>
              <a:rPr lang="es"/>
              <a:t>Practical Statistics for Data Scientists</a:t>
            </a:r>
            <a:endParaRPr/>
          </a:p>
          <a:p>
            <a:pPr indent="-311150" lvl="0" marL="457200" rtl="0" algn="l">
              <a:spcBef>
                <a:spcPts val="0"/>
              </a:spcBef>
              <a:spcAft>
                <a:spcPts val="0"/>
              </a:spcAft>
              <a:buSzPts val="1300"/>
              <a:buChar char="-"/>
            </a:pPr>
            <a:r>
              <a:rPr lang="es"/>
              <a:t>Python Data Science Handbook</a:t>
            </a:r>
            <a:endParaRPr/>
          </a:p>
          <a:p>
            <a:pPr indent="-311150" lvl="0" marL="457200" rtl="0" algn="l">
              <a:spcBef>
                <a:spcPts val="0"/>
              </a:spcBef>
              <a:spcAft>
                <a:spcPts val="0"/>
              </a:spcAft>
              <a:buSzPts val="1300"/>
              <a:buChar char="-"/>
            </a:pPr>
            <a:r>
              <a:rPr lang="es"/>
              <a:t>Storytelling with Data</a:t>
            </a:r>
            <a:endParaRPr/>
          </a:p>
          <a:p>
            <a:pPr indent="-311150" lvl="0" marL="457200" rtl="0" algn="l">
              <a:spcBef>
                <a:spcPts val="0"/>
              </a:spcBef>
              <a:spcAft>
                <a:spcPts val="0"/>
              </a:spcAft>
              <a:buSzPts val="1300"/>
              <a:buChar char="-"/>
            </a:pPr>
            <a:r>
              <a:rPr lang="es"/>
              <a:t>Bad Data Handbook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Explicación EDA</a:t>
            </a:r>
            <a:endParaRPr/>
          </a:p>
        </p:txBody>
      </p:sp>
      <p:sp>
        <p:nvSpPr>
          <p:cNvPr id="590" name="Google Shape;590;p57"/>
          <p:cNvSpPr txBox="1"/>
          <p:nvPr>
            <p:ph idx="1" type="body"/>
          </p:nvPr>
        </p:nvSpPr>
        <p:spPr>
          <a:xfrm>
            <a:off x="1215875" y="1363600"/>
            <a:ext cx="4279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2300"/>
              <a:t>Colab, python, pandas </a:t>
            </a:r>
            <a:endParaRPr sz="2300"/>
          </a:p>
        </p:txBody>
      </p:sp>
      <p:pic>
        <p:nvPicPr>
          <p:cNvPr id="591" name="Google Shape;591;p57"/>
          <p:cNvPicPr preferRelativeResize="0"/>
          <p:nvPr/>
        </p:nvPicPr>
        <p:blipFill>
          <a:blip r:embed="rId3">
            <a:alphaModFix/>
          </a:blip>
          <a:stretch>
            <a:fillRect/>
          </a:stretch>
        </p:blipFill>
        <p:spPr>
          <a:xfrm>
            <a:off x="5495075" y="1200850"/>
            <a:ext cx="3256197" cy="2006504"/>
          </a:xfrm>
          <a:prstGeom prst="rect">
            <a:avLst/>
          </a:prstGeom>
          <a:noFill/>
          <a:ln>
            <a:noFill/>
          </a:ln>
        </p:spPr>
      </p:pic>
      <p:pic>
        <p:nvPicPr>
          <p:cNvPr id="592" name="Google Shape;592;p57"/>
          <p:cNvPicPr preferRelativeResize="0"/>
          <p:nvPr/>
        </p:nvPicPr>
        <p:blipFill>
          <a:blip r:embed="rId4">
            <a:alphaModFix/>
          </a:blip>
          <a:stretch>
            <a:fillRect/>
          </a:stretch>
        </p:blipFill>
        <p:spPr>
          <a:xfrm>
            <a:off x="1303800" y="3405188"/>
            <a:ext cx="5715000" cy="119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Tipos de Variables</a:t>
            </a:r>
            <a:endParaRPr/>
          </a:p>
        </p:txBody>
      </p:sp>
      <p:sp>
        <p:nvSpPr>
          <p:cNvPr id="302" name="Google Shape;302;p17"/>
          <p:cNvSpPr txBox="1"/>
          <p:nvPr>
            <p:ph idx="1" type="body"/>
          </p:nvPr>
        </p:nvSpPr>
        <p:spPr>
          <a:xfrm>
            <a:off x="1303800" y="1294225"/>
            <a:ext cx="7348800" cy="32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Numéricas</a:t>
            </a:r>
            <a:endParaRPr sz="1500"/>
          </a:p>
          <a:p>
            <a:pPr indent="-323850" lvl="0" marL="457200" rtl="0" algn="l">
              <a:spcBef>
                <a:spcPts val="1200"/>
              </a:spcBef>
              <a:spcAft>
                <a:spcPts val="0"/>
              </a:spcAft>
              <a:buSzPts val="1500"/>
              <a:buChar char="●"/>
            </a:pPr>
            <a:r>
              <a:rPr b="1" lang="es" sz="1500"/>
              <a:t>Discretas</a:t>
            </a:r>
            <a:r>
              <a:rPr lang="es" sz="1500"/>
              <a:t>: valores finitos entre dos valores. EJ: n# de quejas, edad, </a:t>
            </a:r>
            <a:endParaRPr sz="1500"/>
          </a:p>
          <a:p>
            <a:pPr indent="-323850" lvl="0" marL="457200" rtl="0" algn="l">
              <a:spcBef>
                <a:spcPts val="0"/>
              </a:spcBef>
              <a:spcAft>
                <a:spcPts val="0"/>
              </a:spcAft>
              <a:buSzPts val="1500"/>
              <a:buChar char="●"/>
            </a:pPr>
            <a:r>
              <a:rPr b="1" lang="es" sz="1500"/>
              <a:t>Continuas</a:t>
            </a:r>
            <a:r>
              <a:rPr lang="es" sz="1500"/>
              <a:t>: valores infinitos entre dos valores. EJ: distancia, dinero, longitud, fecha</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s" sz="1500"/>
              <a:t>Categóricas: número finito de categorías o grupos. EJ: sexo, tipo de pago, …</a:t>
            </a:r>
            <a:endParaRPr sz="1500"/>
          </a:p>
          <a:p>
            <a:pPr indent="-323850" lvl="0" marL="457200" rtl="0" algn="l">
              <a:spcBef>
                <a:spcPts val="1200"/>
              </a:spcBef>
              <a:spcAft>
                <a:spcPts val="0"/>
              </a:spcAft>
              <a:buSzPts val="1500"/>
              <a:buChar char="●"/>
            </a:pPr>
            <a:r>
              <a:rPr b="1" lang="es" sz="1500"/>
              <a:t>Nominal</a:t>
            </a:r>
            <a:r>
              <a:rPr lang="es" sz="1500"/>
              <a:t>: No tienen un orden particular</a:t>
            </a:r>
            <a:endParaRPr sz="1500"/>
          </a:p>
          <a:p>
            <a:pPr indent="-323850" lvl="0" marL="457200" rtl="0" algn="l">
              <a:spcBef>
                <a:spcPts val="0"/>
              </a:spcBef>
              <a:spcAft>
                <a:spcPts val="0"/>
              </a:spcAft>
              <a:buSzPts val="1500"/>
              <a:buChar char="●"/>
            </a:pPr>
            <a:r>
              <a:rPr b="1" lang="es" sz="1500"/>
              <a:t>Ordinal</a:t>
            </a:r>
            <a:r>
              <a:rPr lang="es" sz="1500"/>
              <a:t>: Tienen orden. EJ: alertas (gris, amarilla, naranja, roja), estado de un proceso.</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Estimación de Centralidad</a:t>
            </a:r>
            <a:endParaRPr/>
          </a:p>
        </p:txBody>
      </p:sp>
      <p:sp>
        <p:nvSpPr>
          <p:cNvPr id="308" name="Google Shape;308;p18"/>
          <p:cNvSpPr txBox="1"/>
          <p:nvPr>
            <p:ph idx="1" type="body"/>
          </p:nvPr>
        </p:nvSpPr>
        <p:spPr>
          <a:xfrm>
            <a:off x="626450" y="1477925"/>
            <a:ext cx="7707900" cy="30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800"/>
              <a:t>Media</a:t>
            </a:r>
            <a:r>
              <a:rPr lang="es" sz="1800"/>
              <a:t>: suma de todos los valores, dividido por la cantidad (promedio)</a:t>
            </a:r>
            <a:endParaRPr sz="1800"/>
          </a:p>
          <a:p>
            <a:pPr indent="0" lvl="0" marL="0" rtl="0" algn="l">
              <a:spcBef>
                <a:spcPts val="1200"/>
              </a:spcBef>
              <a:spcAft>
                <a:spcPts val="0"/>
              </a:spcAft>
              <a:buNone/>
            </a:pPr>
            <a:r>
              <a:rPr b="1" lang="es" sz="1800"/>
              <a:t>Mediana</a:t>
            </a:r>
            <a:r>
              <a:rPr lang="es" sz="1800"/>
              <a:t>: el valor central de una lista ordenada</a:t>
            </a:r>
            <a:endParaRPr sz="1800"/>
          </a:p>
          <a:p>
            <a:pPr indent="0" lvl="0" marL="0" rtl="0" algn="l">
              <a:spcBef>
                <a:spcPts val="1200"/>
              </a:spcBef>
              <a:spcAft>
                <a:spcPts val="0"/>
              </a:spcAft>
              <a:buNone/>
            </a:pPr>
            <a:r>
              <a:rPr b="1" lang="es" sz="1800"/>
              <a:t>Percentil</a:t>
            </a:r>
            <a:r>
              <a:rPr lang="es" sz="1800"/>
              <a:t>: indica </a:t>
            </a:r>
            <a:r>
              <a:rPr lang="es" sz="1800"/>
              <a:t>qué</a:t>
            </a:r>
            <a:r>
              <a:rPr lang="es" sz="1800"/>
              <a:t> porcentaje de los datos se encuentra debajo de un valor</a:t>
            </a:r>
            <a:endParaRPr sz="1800"/>
          </a:p>
          <a:p>
            <a:pPr indent="0" lvl="0" marL="0" rtl="0" algn="l">
              <a:spcBef>
                <a:spcPts val="1200"/>
              </a:spcBef>
              <a:spcAft>
                <a:spcPts val="1200"/>
              </a:spcAft>
              <a:buNone/>
            </a:pPr>
            <a:r>
              <a:rPr b="1" lang="es" sz="1800"/>
              <a:t>Outlier</a:t>
            </a:r>
            <a:r>
              <a:rPr lang="es" sz="1800"/>
              <a:t>: valores fuera de rango, raros, inusuales, errores, casos extremos, anomalías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Estimación de Dispersión</a:t>
            </a:r>
            <a:endParaRPr/>
          </a:p>
        </p:txBody>
      </p:sp>
      <p:sp>
        <p:nvSpPr>
          <p:cNvPr id="314" name="Google Shape;314;p19"/>
          <p:cNvSpPr txBox="1"/>
          <p:nvPr>
            <p:ph idx="1" type="body"/>
          </p:nvPr>
        </p:nvSpPr>
        <p:spPr>
          <a:xfrm>
            <a:off x="1303800" y="1394425"/>
            <a:ext cx="7030500" cy="313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000"/>
              <a:t>Desviación</a:t>
            </a:r>
            <a:r>
              <a:rPr lang="es" sz="2000"/>
              <a:t>: diferencia entre un valor observado y el estimado (error)</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rPr b="1" lang="es" sz="2000"/>
              <a:t>Varianza</a:t>
            </a:r>
            <a:r>
              <a:rPr lang="es" sz="2000"/>
              <a:t>: promedio de todas las desviaciones al cuadrado de la muestra</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rPr b="1" lang="es" sz="2000"/>
              <a:t>Desviación Estándar</a:t>
            </a:r>
            <a:r>
              <a:rPr lang="es" sz="2000"/>
              <a:t>:  </a:t>
            </a:r>
            <a:r>
              <a:rPr lang="es" sz="2000"/>
              <a:t>raíz</a:t>
            </a:r>
            <a:r>
              <a:rPr lang="es" sz="2000"/>
              <a:t> cuadrada de la varianza</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74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sz="1066"/>
              <a:t>Principios de visualización de Tufte</a:t>
            </a:r>
            <a:endParaRPr sz="1066"/>
          </a:p>
        </p:txBody>
      </p:sp>
      <p:sp>
        <p:nvSpPr>
          <p:cNvPr id="320" name="Google Shape;320;p20"/>
          <p:cNvSpPr txBox="1"/>
          <p:nvPr>
            <p:ph idx="1" type="body"/>
          </p:nvPr>
        </p:nvSpPr>
        <p:spPr>
          <a:xfrm>
            <a:off x="1303800" y="1344375"/>
            <a:ext cx="7030500" cy="3187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s" sz="1600"/>
              <a:t>Comunicar</a:t>
            </a:r>
            <a:r>
              <a:rPr lang="es" sz="1600"/>
              <a:t> ideas complejas con </a:t>
            </a:r>
            <a:r>
              <a:rPr lang="es" sz="1600" u="sng"/>
              <a:t>claridad, precisión y eficiencia </a:t>
            </a:r>
            <a:endParaRPr sz="1600" u="sng"/>
          </a:p>
          <a:p>
            <a:pPr indent="-330200" lvl="0" marL="457200" rtl="0" algn="l">
              <a:lnSpc>
                <a:spcPct val="150000"/>
              </a:lnSpc>
              <a:spcBef>
                <a:spcPts val="0"/>
              </a:spcBef>
              <a:spcAft>
                <a:spcPts val="0"/>
              </a:spcAft>
              <a:buSzPts val="1600"/>
              <a:buChar char="●"/>
            </a:pPr>
            <a:r>
              <a:rPr lang="es" sz="1600"/>
              <a:t> </a:t>
            </a:r>
            <a:r>
              <a:rPr b="1" lang="es" sz="1600"/>
              <a:t>Mostrar</a:t>
            </a:r>
            <a:r>
              <a:rPr lang="es" sz="1600"/>
              <a:t> </a:t>
            </a:r>
            <a:r>
              <a:rPr lang="es" sz="1600" u="sng"/>
              <a:t>datos verdaderos sin distorsionarlos</a:t>
            </a:r>
            <a:endParaRPr sz="1600" u="sng"/>
          </a:p>
          <a:p>
            <a:pPr indent="-330200" lvl="0" marL="457200" rtl="0" algn="l">
              <a:lnSpc>
                <a:spcPct val="150000"/>
              </a:lnSpc>
              <a:spcBef>
                <a:spcPts val="0"/>
              </a:spcBef>
              <a:spcAft>
                <a:spcPts val="0"/>
              </a:spcAft>
              <a:buSzPts val="1600"/>
              <a:buChar char="●"/>
            </a:pPr>
            <a:r>
              <a:rPr lang="es" sz="1600"/>
              <a:t> </a:t>
            </a:r>
            <a:r>
              <a:rPr b="1" lang="es" sz="1600"/>
              <a:t>Servir</a:t>
            </a:r>
            <a:r>
              <a:rPr lang="es" sz="1600"/>
              <a:t> a un </a:t>
            </a:r>
            <a:r>
              <a:rPr lang="es" sz="1600" u="sng"/>
              <a:t>propósito claro</a:t>
            </a:r>
            <a:endParaRPr sz="1600" u="sng"/>
          </a:p>
          <a:p>
            <a:pPr indent="-330200" lvl="0" marL="457200" rtl="0" algn="l">
              <a:lnSpc>
                <a:spcPct val="150000"/>
              </a:lnSpc>
              <a:spcBef>
                <a:spcPts val="0"/>
              </a:spcBef>
              <a:spcAft>
                <a:spcPts val="0"/>
              </a:spcAft>
              <a:buSzPts val="1600"/>
              <a:buChar char="●"/>
            </a:pPr>
            <a:r>
              <a:rPr lang="es" sz="1600"/>
              <a:t> </a:t>
            </a:r>
            <a:r>
              <a:rPr b="1" lang="es" sz="1600"/>
              <a:t>Focalizar</a:t>
            </a:r>
            <a:r>
              <a:rPr lang="es" sz="1600"/>
              <a:t> en el </a:t>
            </a:r>
            <a:r>
              <a:rPr lang="es" sz="1600" u="sng"/>
              <a:t>contenido</a:t>
            </a:r>
            <a:endParaRPr sz="1600"/>
          </a:p>
          <a:p>
            <a:pPr indent="-330200" lvl="0" marL="457200" rtl="0" algn="l">
              <a:lnSpc>
                <a:spcPct val="150000"/>
              </a:lnSpc>
              <a:spcBef>
                <a:spcPts val="0"/>
              </a:spcBef>
              <a:spcAft>
                <a:spcPts val="0"/>
              </a:spcAft>
              <a:buSzPts val="1600"/>
              <a:buChar char="●"/>
            </a:pPr>
            <a:r>
              <a:rPr lang="es" sz="1600"/>
              <a:t> </a:t>
            </a:r>
            <a:r>
              <a:rPr b="1" lang="es" sz="1600"/>
              <a:t>Permitir</a:t>
            </a:r>
            <a:r>
              <a:rPr lang="es" sz="1600"/>
              <a:t> entender sets de datos masivos</a:t>
            </a:r>
            <a:endParaRPr sz="1600"/>
          </a:p>
          <a:p>
            <a:pPr indent="-330200" lvl="0" marL="457200" rtl="0" algn="l">
              <a:lnSpc>
                <a:spcPct val="150000"/>
              </a:lnSpc>
              <a:spcBef>
                <a:spcPts val="0"/>
              </a:spcBef>
              <a:spcAft>
                <a:spcPts val="0"/>
              </a:spcAft>
              <a:buSzPts val="1600"/>
              <a:buChar char="●"/>
            </a:pPr>
            <a:r>
              <a:rPr lang="es" sz="1600"/>
              <a:t> </a:t>
            </a:r>
            <a:r>
              <a:rPr b="1" lang="es" sz="1600"/>
              <a:t>Tener</a:t>
            </a:r>
            <a:r>
              <a:rPr lang="es" sz="1600"/>
              <a:t> foco en la </a:t>
            </a:r>
            <a:r>
              <a:rPr lang="es" sz="1600" u="sng"/>
              <a:t>funcionalidad</a:t>
            </a:r>
            <a:endParaRPr sz="1600" u="sng"/>
          </a:p>
          <a:p>
            <a:pPr indent="0" lvl="0" marL="0" rtl="0" algn="l">
              <a:spcBef>
                <a:spcPts val="1200"/>
              </a:spcBef>
              <a:spcAft>
                <a:spcPts val="0"/>
              </a:spcAft>
              <a:buNone/>
            </a:pPr>
            <a:r>
              <a:t/>
            </a:r>
            <a:endParaRPr sz="1600" u="sng"/>
          </a:p>
          <a:p>
            <a:pPr indent="0" lvl="0" marL="0" rtl="0" algn="l">
              <a:spcBef>
                <a:spcPts val="1200"/>
              </a:spcBef>
              <a:spcAft>
                <a:spcPts val="1200"/>
              </a:spcAft>
              <a:buNone/>
            </a:pPr>
            <a:r>
              <a:rPr lang="es" sz="1600"/>
              <a:t>Concepto relacionado: “</a:t>
            </a:r>
            <a:r>
              <a:rPr i="1" lang="es" sz="1600"/>
              <a:t>El mágico número siete, más o menos dos”</a:t>
            </a:r>
            <a:endParaRPr i="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03800" y="598575"/>
            <a:ext cx="40224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Visualizaciones</a:t>
            </a:r>
            <a:endParaRPr/>
          </a:p>
          <a:p>
            <a:pPr indent="0" lvl="0" marL="0" rtl="0" algn="l">
              <a:spcBef>
                <a:spcPts val="0"/>
              </a:spcBef>
              <a:spcAft>
                <a:spcPts val="0"/>
              </a:spcAft>
              <a:buNone/>
            </a:pPr>
            <a:r>
              <a:rPr lang="es"/>
              <a:t>Gráfico de Barra</a:t>
            </a:r>
            <a:endParaRPr/>
          </a:p>
        </p:txBody>
      </p:sp>
      <p:sp>
        <p:nvSpPr>
          <p:cNvPr id="326" name="Google Shape;326;p21"/>
          <p:cNvSpPr txBox="1"/>
          <p:nvPr>
            <p:ph idx="1" type="body"/>
          </p:nvPr>
        </p:nvSpPr>
        <p:spPr>
          <a:xfrm>
            <a:off x="624900" y="1990050"/>
            <a:ext cx="50571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t>Una de las variables debe ser </a:t>
            </a:r>
            <a:r>
              <a:rPr b="1" lang="es" sz="1600"/>
              <a:t>categórica</a:t>
            </a:r>
            <a:r>
              <a:rPr lang="es" sz="1600"/>
              <a:t>.</a:t>
            </a:r>
            <a:endParaRPr sz="1600"/>
          </a:p>
          <a:p>
            <a:pPr indent="0" lvl="0" marL="0" rtl="0" algn="l">
              <a:spcBef>
                <a:spcPts val="1200"/>
              </a:spcBef>
              <a:spcAft>
                <a:spcPts val="0"/>
              </a:spcAft>
              <a:buNone/>
            </a:pPr>
            <a:r>
              <a:rPr lang="es" sz="1600"/>
              <a:t>Ambos ejes deben comenzar en cero.</a:t>
            </a:r>
            <a:endParaRPr sz="1600"/>
          </a:p>
          <a:p>
            <a:pPr indent="0" lvl="0" marL="0" rtl="0" algn="l">
              <a:spcBef>
                <a:spcPts val="1200"/>
              </a:spcBef>
              <a:spcAft>
                <a:spcPts val="0"/>
              </a:spcAft>
              <a:buNone/>
            </a:pPr>
            <a:r>
              <a:rPr lang="es" sz="1600"/>
              <a:t>Cuando se tiene más de una variable categórica se pueden usar barras apiladas o contiguas.</a:t>
            </a:r>
            <a:endParaRPr sz="1600"/>
          </a:p>
          <a:p>
            <a:pPr indent="0" lvl="0" marL="0" rtl="0" algn="l">
              <a:spcBef>
                <a:spcPts val="1200"/>
              </a:spcBef>
              <a:spcAft>
                <a:spcPts val="1200"/>
              </a:spcAft>
              <a:buNone/>
            </a:pPr>
            <a:r>
              <a:t/>
            </a:r>
            <a:endParaRPr/>
          </a:p>
        </p:txBody>
      </p:sp>
      <p:pic>
        <p:nvPicPr>
          <p:cNvPr id="327" name="Google Shape;327;p21"/>
          <p:cNvPicPr preferRelativeResize="0"/>
          <p:nvPr/>
        </p:nvPicPr>
        <p:blipFill rotWithShape="1">
          <a:blip r:embed="rId3">
            <a:alphaModFix/>
          </a:blip>
          <a:srcRect b="23296" l="24288" r="39072" t="27471"/>
          <a:stretch/>
        </p:blipFill>
        <p:spPr>
          <a:xfrm>
            <a:off x="5595500" y="163450"/>
            <a:ext cx="3362412" cy="2541600"/>
          </a:xfrm>
          <a:prstGeom prst="rect">
            <a:avLst/>
          </a:prstGeom>
          <a:noFill/>
          <a:ln>
            <a:noFill/>
          </a:ln>
        </p:spPr>
      </p:pic>
      <p:pic>
        <p:nvPicPr>
          <p:cNvPr id="328" name="Google Shape;328;p21"/>
          <p:cNvPicPr preferRelativeResize="0"/>
          <p:nvPr/>
        </p:nvPicPr>
        <p:blipFill>
          <a:blip r:embed="rId4">
            <a:alphaModFix/>
          </a:blip>
          <a:stretch>
            <a:fillRect/>
          </a:stretch>
        </p:blipFill>
        <p:spPr>
          <a:xfrm>
            <a:off x="5739575" y="2705050"/>
            <a:ext cx="3134175" cy="238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